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293" r:id="rId13"/>
    <p:sldId id="294" r:id="rId14"/>
    <p:sldId id="282" r:id="rId15"/>
    <p:sldId id="295" r:id="rId16"/>
    <p:sldId id="283" r:id="rId17"/>
    <p:sldId id="272" r:id="rId18"/>
    <p:sldId id="285" r:id="rId19"/>
    <p:sldId id="289" r:id="rId20"/>
    <p:sldId id="291" r:id="rId21"/>
    <p:sldId id="287" r:id="rId22"/>
    <p:sldId id="296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760" autoAdjust="0"/>
  </p:normalViewPr>
  <p:slideViewPr>
    <p:cSldViewPr>
      <p:cViewPr varScale="1">
        <p:scale>
          <a:sx n="75" d="100"/>
          <a:sy n="75" d="100"/>
        </p:scale>
        <p:origin x="8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41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3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2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39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64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4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50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37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8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3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3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12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89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7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0038-5BA8-4A80-8364-EE5AB65FA4D1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F6C83F-E0CE-4298-9159-E4EBFA70F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5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m.mx/imgres?imgurl=http://2.bp.blogspot.com/_IP-xhn2P2rQ/S-9gXyihWqI/AAAAAAAAEp8/3RZcyr-1aTM/s400/1.jpg&amp;imgrefurl=http://quantum-rd.blogspot.com/2010/05/los-8-descubrimientos-de-la-fisica.html&amp;docid=Swm_p-DBovu3lM&amp;tbnid=x8ZPDEF6NHD8wM:&amp;w=400&amp;h=266&amp;ei=V_tkU5n8DuWS8AHNnIGgAg&amp;ved=0CAIQxiAwAA&amp;iact=c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m.mx/imgres?imgurl=http://2.bp.blogspot.com/_IP-xhn2P2rQ/S-9gXyihWqI/AAAAAAAAEp8/3RZcyr-1aTM/s400/1.jpg&amp;imgrefurl=http://quantum-rd.blogspot.com/2010/05/los-8-descubrimientos-de-la-fisica.html&amp;docid=Swm_p-DBovu3lM&amp;tbnid=x8ZPDEF6NHD8wM:&amp;w=400&amp;h=266&amp;ei=V_tkU5n8DuWS8AHNnIGgAg&amp;ved=0CAIQxiAwAA&amp;iact=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om.mx/imgres?imgurl=http://formacionprofesionales.com/files/2013/02/PROFESIONALES-TIC.jpg&amp;imgrefurl=http://formacionprofesionales.com/sin-categoria/10-competencias-necesarias-para-encontrar-empleo/&amp;docid=xq_d-ioFq2GbMM&amp;tbnid=OcSzq9ZNBvdb1M:&amp;w=500&amp;h=316&amp;ei=xvtJU__XK6Gh8AH49oHoBQ&amp;ved=0CAIQxiAwAA&amp;iact=c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.mx/url?sa=i&amp;rct=j&amp;q=&amp;esrc=s&amp;source=images&amp;cd=&amp;cad=rja&amp;uact=8&amp;docid=2UCGj7gbyekvPM&amp;tbnid=zJyl6ivbRckGZM:&amp;ved=0CAUQjRw&amp;url=http://www.gabrielvargaslozano.org/2008/09/22/122/&amp;ei=jwJKU-uFA-iT2QXSsoCAAQ&amp;bvm=bv.64542518,d.b2U&amp;psig=AFQjCNHiC7G3FMfwLwBKTpTdm6biGq7omQ&amp;ust=139744562421455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2489" y="1164501"/>
            <a:ext cx="6858000" cy="3575587"/>
          </a:xfrm>
        </p:spPr>
        <p:txBody>
          <a:bodyPr>
            <a:normAutofit/>
          </a:bodyPr>
          <a:lstStyle/>
          <a:p>
            <a:r>
              <a:rPr lang="es-MX" sz="54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QUE ES UN </a:t>
            </a:r>
            <a:br>
              <a:rPr lang="es-MX" sz="5400" b="1" dirty="0"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s-MX" sz="54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/>
            </a:r>
            <a:br>
              <a:rPr lang="es-MX" sz="5400" b="1" dirty="0"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s-MX" sz="54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MOOC 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83568" y="508518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erlin Sans FB Demi" panose="020E0802020502020306" pitchFamily="34" charset="0"/>
              </a:rPr>
              <a:t>Lic. </a:t>
            </a:r>
            <a:r>
              <a:rPr lang="es-MX" dirty="0" smtClean="0">
                <a:latin typeface="Berlin Sans FB Demi" panose="020E0802020502020306" pitchFamily="34" charset="0"/>
              </a:rPr>
              <a:t>Adrián </a:t>
            </a:r>
            <a:r>
              <a:rPr lang="es-MX" dirty="0" smtClean="0">
                <a:latin typeface="Berlin Sans FB Demi" panose="020E0802020502020306" pitchFamily="34" charset="0"/>
              </a:rPr>
              <a:t>Emeterio Manzo </a:t>
            </a:r>
            <a:r>
              <a:rPr lang="es-MX" dirty="0" smtClean="0">
                <a:latin typeface="Berlin Sans FB Demi" panose="020E0802020502020306" pitchFamily="34" charset="0"/>
              </a:rPr>
              <a:t>Hernández</a:t>
            </a:r>
            <a:endParaRPr lang="es-MX" dirty="0" smtClean="0">
              <a:latin typeface="Berlin Sans FB Demi" panose="020E0802020502020306" pitchFamily="34" charset="0"/>
            </a:endParaRPr>
          </a:p>
          <a:p>
            <a:r>
              <a:rPr lang="es-MX" dirty="0" smtClean="0">
                <a:latin typeface="Berlin Sans FB Demi" panose="020E0802020502020306" pitchFamily="34" charset="0"/>
              </a:rPr>
              <a:t>Ing. Alejandro Navarrete Paz</a:t>
            </a:r>
            <a:endParaRPr lang="es-MX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3462" y="1850125"/>
            <a:ext cx="2206673" cy="2313296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BLOGS</a:t>
            </a:r>
            <a:endParaRPr lang="es-MX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DISCUSIONES</a:t>
            </a:r>
          </a:p>
          <a:p>
            <a:pPr marL="0" indent="0">
              <a:buNone/>
            </a:pP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VIDEOS</a:t>
            </a:r>
          </a:p>
          <a:p>
            <a:pPr marL="0" indent="0">
              <a:buNone/>
            </a:pP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ARTICULOS</a:t>
            </a:r>
          </a:p>
          <a:p>
            <a:pPr marL="0" indent="0">
              <a:buNone/>
            </a:pP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TWITTER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922967" y="1039113"/>
            <a:ext cx="3132552" cy="4629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DISTRIBUIDO</a:t>
            </a: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7170" name="Picture 2" descr="Resultado de imagen para BL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82" y="1993047"/>
            <a:ext cx="2002134" cy="16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dataprius.com/wp-content/uploads/2013/02/coope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77" y="1993047"/>
            <a:ext cx="1869068" cy="9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ivesanoybien.com/imagenes/video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04" y="3956951"/>
            <a:ext cx="1610863" cy="16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ub.edu/histodidactica/images/documentos/capturas/mas_alla_imposturas_intelectual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37" y="3848161"/>
            <a:ext cx="2202793" cy="17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encrypted-tbn0.gstatic.com/images?q=tbn:ANd9GcRmfb7DrknNkJlzoxA_vy-w9x5dJDosoDvSBI5xpu22ynxpJPf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94" y="4087291"/>
            <a:ext cx="1766710" cy="11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24635" y="1028878"/>
            <a:ext cx="3997941" cy="125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NO ES INSTITUCION EDUCATIVA</a:t>
            </a:r>
          </a:p>
          <a:p>
            <a:pPr marL="0" indent="0">
              <a:buNone/>
            </a:pPr>
            <a:endParaRPr lang="es-MX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NO ES SOLO UN CURSO EN LINEA</a:t>
            </a:r>
          </a:p>
          <a:p>
            <a:pPr marL="0" indent="0">
              <a:buNone/>
            </a:pPr>
            <a:endParaRPr lang="es-MX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8194" name="Picture 2" descr="http://static.tvazteca.com/imagenes/2011/34/Tienen-universidades-alto-ndice-1045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94" y="3212526"/>
            <a:ext cx="2582793" cy="13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ibreducacion.com/wp-content/uploads/2013/08/Universidad-Virtual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00" y="28174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200" b="1" dirty="0" smtClean="0"/>
              <a:t/>
            </a:r>
            <a:br>
              <a:rPr lang="es-MX" sz="2200" b="1" dirty="0" smtClean="0"/>
            </a:br>
            <a:r>
              <a:rPr lang="es-MX" sz="2200" b="1" dirty="0"/>
              <a:t/>
            </a:r>
            <a:br>
              <a:rPr lang="es-MX" sz="2200" b="1" dirty="0"/>
            </a:br>
            <a:r>
              <a:rPr lang="es-MX" sz="27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MOOC</a:t>
            </a:r>
            <a:r>
              <a:rPr lang="es-MX" sz="27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sz="27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27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</a:t>
            </a:r>
            <a:r>
              <a:rPr lang="es-MX" sz="27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br>
              <a:rPr lang="es-MX" sz="27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27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 ESCUELA DEL FUTURO</a:t>
            </a:r>
            <a:r>
              <a:rPr lang="es-MX" sz="49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sz="49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MX" sz="49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6 Título"/>
          <p:cNvSpPr txBox="1">
            <a:spLocks/>
          </p:cNvSpPr>
          <p:nvPr/>
        </p:nvSpPr>
        <p:spPr>
          <a:xfrm>
            <a:off x="323528" y="44624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latin typeface="Berlin Sans FB Demi" panose="020E0802020502020306" pitchFamily="34" charset="0"/>
              </a:rPr>
              <a:t/>
            </a:r>
            <a:br>
              <a:rPr lang="es-MX" sz="1800" b="1" dirty="0" smtClean="0">
                <a:latin typeface="Berlin Sans FB Demi" panose="020E0802020502020306" pitchFamily="34" charset="0"/>
              </a:rPr>
            </a:br>
            <a:r>
              <a:rPr lang="es-MX" sz="1800" b="1" dirty="0" smtClean="0">
                <a:latin typeface="Berlin Sans FB Demi" panose="020E0802020502020306" pitchFamily="34" charset="0"/>
              </a:rPr>
              <a:t/>
            </a:r>
            <a:br>
              <a:rPr lang="es-MX" sz="1800" b="1" dirty="0" smtClean="0">
                <a:latin typeface="Berlin Sans FB Demi" panose="020E0802020502020306" pitchFamily="34" charset="0"/>
              </a:rPr>
            </a:br>
            <a:r>
              <a:rPr lang="es-MX" sz="2400" b="1" i="1" dirty="0" smtClean="0"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MOOC</a:t>
            </a:r>
            <a:br>
              <a:rPr lang="es-MX" sz="2400" b="1" i="1" dirty="0" smtClean="0"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2400" b="1" i="1" dirty="0" smtClean="0"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WEB</a:t>
            </a:r>
            <a:br>
              <a:rPr lang="es-MX" sz="2400" b="1" i="1" dirty="0" smtClean="0"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2400" b="1" i="1" dirty="0" smtClean="0"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 ESCUELA DEL FUTURO</a:t>
            </a:r>
            <a:r>
              <a:rPr lang="es-MX" sz="4000" b="1" i="1" dirty="0" smtClean="0"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sz="4000" b="1" i="1" dirty="0" smtClean="0"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MX" sz="4000" b="1" i="1" dirty="0">
              <a:latin typeface="Berlin Sans FB Demi" panose="020E0802020502020306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F:\xxxInnovación Tecnología Aplicada a los Procesos Educativos\1\wordpress.redirectingat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5 Imagen" descr="Breve Historia de los MOOC&#10; 2008. Massive open online course, expresión acuñada por&#10;Dave Cormier y Bryan Alexander en ref..."/>
          <p:cNvPicPr/>
          <p:nvPr/>
        </p:nvPicPr>
        <p:blipFill rotWithShape="1">
          <a:blip r:embed="rId2" cstate="print"/>
          <a:srcRect b="9302"/>
          <a:stretch/>
        </p:blipFill>
        <p:spPr bwMode="auto">
          <a:xfrm>
            <a:off x="323528" y="476672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6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2229" y="188640"/>
            <a:ext cx="85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/>
              <a:t>COPETENCIAS </a:t>
            </a:r>
            <a:r>
              <a:rPr lang="es-MX" sz="2800" b="1" i="1" dirty="0"/>
              <a:t>DEL DOCENTE EN LA ESCUELA DEL FUTURO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4529022" y="980728"/>
            <a:ext cx="0" cy="561546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58566" y="83671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COPETENCIAS </a:t>
            </a:r>
            <a:r>
              <a:rPr lang="es-MX" sz="2400" b="1" dirty="0" smtClean="0"/>
              <a:t>IMPRESCINDIBLES: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220072" y="83671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COPETENCIAS </a:t>
            </a:r>
            <a:endParaRPr lang="es-MX" sz="2400" b="1" dirty="0" smtClean="0"/>
          </a:p>
          <a:p>
            <a:pPr algn="ctr"/>
            <a:r>
              <a:rPr lang="es-MX" sz="2400" b="1" dirty="0" smtClean="0"/>
              <a:t>DESEABLES</a:t>
            </a:r>
            <a:r>
              <a:rPr lang="es-MX" sz="2400" b="1" dirty="0"/>
              <a:t>: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504" y="1700808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 smtClean="0"/>
              <a:t>Gestión </a:t>
            </a:r>
            <a:r>
              <a:rPr lang="es-MX" b="1" dirty="0"/>
              <a:t>básica de computadora y periféricos,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Uso de correo </a:t>
            </a:r>
            <a:r>
              <a:rPr lang="es-MX" b="1" dirty="0" smtClean="0"/>
              <a:t>electrónico, </a:t>
            </a:r>
            <a:r>
              <a:rPr lang="es-MX" b="1" dirty="0"/>
              <a:t>internet, intranet y editar textos,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Conocimientos y </a:t>
            </a:r>
            <a:r>
              <a:rPr lang="es-MX" b="1" dirty="0" smtClean="0"/>
              <a:t>aplicación </a:t>
            </a:r>
            <a:r>
              <a:rPr lang="es-MX" b="1" dirty="0"/>
              <a:t>de modelos didácticos de uso de la </a:t>
            </a:r>
            <a:r>
              <a:rPr lang="es-MX" b="1" dirty="0" err="1"/>
              <a:t>TICs</a:t>
            </a:r>
            <a:r>
              <a:rPr lang="es-MX" b="1" dirty="0"/>
              <a:t>, pizarra digital, </a:t>
            </a:r>
            <a:r>
              <a:rPr lang="es-MX" b="1" dirty="0" err="1"/>
              <a:t>webquest</a:t>
            </a:r>
            <a:r>
              <a:rPr lang="es-MX" b="1" dirty="0"/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Conocimiento </a:t>
            </a:r>
            <a:r>
              <a:rPr lang="es-MX" b="1" dirty="0" smtClean="0"/>
              <a:t>de recursos y derechos </a:t>
            </a:r>
            <a:r>
              <a:rPr lang="es-MX" b="1" dirty="0"/>
              <a:t>de autor, licencias , </a:t>
            </a:r>
            <a:r>
              <a:rPr lang="es-MX" b="1" dirty="0" smtClean="0"/>
              <a:t>etc.,</a:t>
            </a:r>
            <a:endParaRPr lang="es-MX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Uso de las </a:t>
            </a:r>
            <a:r>
              <a:rPr lang="es-MX" b="1" dirty="0" err="1"/>
              <a:t>TICs</a:t>
            </a:r>
            <a:r>
              <a:rPr lang="es-MX" b="1" dirty="0"/>
              <a:t> para realizar tareas </a:t>
            </a:r>
            <a:r>
              <a:rPr lang="es-MX" b="1" dirty="0" smtClean="0"/>
              <a:t>docentes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C</a:t>
            </a:r>
            <a:r>
              <a:rPr lang="es-MX" b="1" dirty="0" smtClean="0"/>
              <a:t>omunicación </a:t>
            </a:r>
            <a:r>
              <a:rPr lang="es-MX" b="1" dirty="0"/>
              <a:t>entre docentes, </a:t>
            </a:r>
            <a:r>
              <a:rPr lang="es-MX" b="1" dirty="0" smtClean="0"/>
              <a:t>tutorías </a:t>
            </a:r>
            <a:r>
              <a:rPr lang="es-MX" b="1" dirty="0"/>
              <a:t>etc. </a:t>
            </a:r>
          </a:p>
          <a:p>
            <a:pPr algn="ctr"/>
            <a:endParaRPr lang="es-MX" b="1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4716016" y="1700808"/>
            <a:ext cx="4427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Gestión media de computadora y periféricos: </a:t>
            </a:r>
            <a:endParaRPr lang="es-MX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 smtClean="0"/>
              <a:t>Instalación </a:t>
            </a:r>
            <a:r>
              <a:rPr lang="es-MX" b="1" dirty="0"/>
              <a:t>de programas, </a:t>
            </a:r>
            <a:r>
              <a:rPr lang="es-MX" b="1" dirty="0" err="1"/>
              <a:t>pluggins</a:t>
            </a:r>
            <a:r>
              <a:rPr lang="es-MX" b="1" dirty="0"/>
              <a:t>, pizarras interactivas, </a:t>
            </a:r>
            <a:r>
              <a:rPr lang="es-MX" b="1" dirty="0" smtClean="0"/>
              <a:t>etc.,</a:t>
            </a:r>
            <a:endParaRPr lang="es-MX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Elaboración de material Multimedia e Interactivo,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Elaboración y </a:t>
            </a:r>
            <a:r>
              <a:rPr lang="es-MX" b="1" dirty="0" smtClean="0"/>
              <a:t>gestión </a:t>
            </a:r>
            <a:r>
              <a:rPr lang="es-MX" b="1" dirty="0"/>
              <a:t>de blogs,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Uso de </a:t>
            </a:r>
            <a:r>
              <a:rPr lang="es-MX" b="1" dirty="0" smtClean="0"/>
              <a:t>herramientas </a:t>
            </a:r>
            <a:r>
              <a:rPr lang="es-MX" b="1" dirty="0"/>
              <a:t>colaborativas como WIKIS,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Gestión de Plataformas LMS,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Conocer y organizar recursos didácticos ONLINE,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Participar </a:t>
            </a:r>
            <a:r>
              <a:rPr lang="es-MX" b="1" dirty="0" smtClean="0"/>
              <a:t>en espacios colaborativos </a:t>
            </a:r>
            <a:r>
              <a:rPr lang="es-MX" b="1" dirty="0"/>
              <a:t>con otros docentes y organizar </a:t>
            </a:r>
            <a:r>
              <a:rPr lang="es-MX" b="1" dirty="0" smtClean="0"/>
              <a:t>actividades.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 smtClean="0"/>
              <a:t>(</a:t>
            </a:r>
            <a:r>
              <a:rPr lang="es-MX" b="1" dirty="0" err="1" smtClean="0"/>
              <a:t>emplayaty</a:t>
            </a:r>
            <a:r>
              <a:rPr lang="es-MX" b="1" dirty="0"/>
              <a:t>)</a:t>
            </a:r>
          </a:p>
        </p:txBody>
      </p:sp>
      <p:pic>
        <p:nvPicPr>
          <p:cNvPr id="20" name="Picture 6" descr="https://encrypted-tbn3.gstatic.com/images?q=tbn:ANd9GcRO9HOo1fBPw7PAaiFE7WItTYsSxoLPbk-5NkENOrdba6Sszgv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5229201"/>
            <a:ext cx="4678525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232229" y="188640"/>
            <a:ext cx="85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/>
              <a:t>COPETENCIAS </a:t>
            </a:r>
            <a:r>
              <a:rPr lang="es-MX" sz="2800" b="1" i="1" dirty="0"/>
              <a:t>DEL DOCENTE EN LA ESCUELA DEL FUTURO</a:t>
            </a:r>
          </a:p>
        </p:txBody>
      </p:sp>
      <p:cxnSp>
        <p:nvCxnSpPr>
          <p:cNvPr id="5" name="3 Conector recto"/>
          <p:cNvCxnSpPr/>
          <p:nvPr/>
        </p:nvCxnSpPr>
        <p:spPr>
          <a:xfrm>
            <a:off x="4529022" y="980728"/>
            <a:ext cx="0" cy="561546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4 CuadroTexto"/>
          <p:cNvSpPr txBox="1"/>
          <p:nvPr/>
        </p:nvSpPr>
        <p:spPr>
          <a:xfrm>
            <a:off x="358566" y="83671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COPETENCIAS </a:t>
            </a:r>
            <a:r>
              <a:rPr lang="es-MX" sz="2400" b="1" dirty="0" smtClean="0"/>
              <a:t>IMPRESCINDIBLES: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5220072" y="83671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COPETENCIAS </a:t>
            </a:r>
            <a:endParaRPr lang="es-MX" sz="2400" b="1" dirty="0" smtClean="0"/>
          </a:p>
          <a:p>
            <a:pPr algn="ctr"/>
            <a:r>
              <a:rPr lang="es-MX" sz="2400" b="1" dirty="0" smtClean="0"/>
              <a:t>DESEABLES</a:t>
            </a:r>
            <a:r>
              <a:rPr lang="es-MX" sz="2400" b="1" dirty="0"/>
              <a:t>:</a:t>
            </a:r>
            <a:endParaRPr lang="es-MX" sz="2400" dirty="0"/>
          </a:p>
        </p:txBody>
      </p:sp>
      <p:sp>
        <p:nvSpPr>
          <p:cNvPr id="8" name="5 CuadroTexto"/>
          <p:cNvSpPr txBox="1"/>
          <p:nvPr/>
        </p:nvSpPr>
        <p:spPr>
          <a:xfrm>
            <a:off x="107504" y="1700808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 smtClean="0"/>
              <a:t>Gestión </a:t>
            </a:r>
            <a:r>
              <a:rPr lang="es-MX" b="1" dirty="0"/>
              <a:t>básica de computadora y periféricos,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Uso de correo </a:t>
            </a:r>
            <a:r>
              <a:rPr lang="es-MX" b="1" dirty="0" smtClean="0"/>
              <a:t>electrónico, </a:t>
            </a:r>
            <a:r>
              <a:rPr lang="es-MX" b="1" dirty="0"/>
              <a:t>internet, intranet y editar textos,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Conocimientos y </a:t>
            </a:r>
            <a:r>
              <a:rPr lang="es-MX" b="1" dirty="0" smtClean="0"/>
              <a:t>aplicación </a:t>
            </a:r>
            <a:r>
              <a:rPr lang="es-MX" b="1" dirty="0"/>
              <a:t>de modelos didácticos de uso de la </a:t>
            </a:r>
            <a:r>
              <a:rPr lang="es-MX" b="1" dirty="0" err="1"/>
              <a:t>TICs</a:t>
            </a:r>
            <a:r>
              <a:rPr lang="es-MX" b="1" dirty="0"/>
              <a:t>, pizarra digital, </a:t>
            </a:r>
            <a:r>
              <a:rPr lang="es-MX" b="1" dirty="0" err="1"/>
              <a:t>webquest</a:t>
            </a:r>
            <a:r>
              <a:rPr lang="es-MX" b="1" dirty="0"/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Conocimiento </a:t>
            </a:r>
            <a:r>
              <a:rPr lang="es-MX" b="1" dirty="0" smtClean="0"/>
              <a:t>de recursos y derechos </a:t>
            </a:r>
            <a:r>
              <a:rPr lang="es-MX" b="1" dirty="0"/>
              <a:t>de autor, licencias , </a:t>
            </a:r>
            <a:r>
              <a:rPr lang="es-MX" b="1" dirty="0" smtClean="0"/>
              <a:t>etc.,</a:t>
            </a:r>
            <a:endParaRPr lang="es-MX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Uso de las </a:t>
            </a:r>
            <a:r>
              <a:rPr lang="es-MX" b="1" dirty="0" err="1"/>
              <a:t>TICs</a:t>
            </a:r>
            <a:r>
              <a:rPr lang="es-MX" b="1" dirty="0"/>
              <a:t> para realizar tareas </a:t>
            </a:r>
            <a:r>
              <a:rPr lang="es-MX" b="1" dirty="0" smtClean="0"/>
              <a:t>docentes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C</a:t>
            </a:r>
            <a:r>
              <a:rPr lang="es-MX" b="1" dirty="0" smtClean="0"/>
              <a:t>omunicación </a:t>
            </a:r>
            <a:r>
              <a:rPr lang="es-MX" b="1" dirty="0"/>
              <a:t>entre docentes, </a:t>
            </a:r>
            <a:r>
              <a:rPr lang="es-MX" b="1" dirty="0" smtClean="0"/>
              <a:t>tutorías </a:t>
            </a:r>
            <a:r>
              <a:rPr lang="es-MX" b="1" dirty="0"/>
              <a:t>etc. </a:t>
            </a:r>
          </a:p>
          <a:p>
            <a:pPr algn="ctr"/>
            <a:endParaRPr lang="es-MX" b="1" dirty="0" smtClean="0"/>
          </a:p>
        </p:txBody>
      </p:sp>
      <p:sp>
        <p:nvSpPr>
          <p:cNvPr id="9" name="9 CuadroTexto"/>
          <p:cNvSpPr txBox="1"/>
          <p:nvPr/>
        </p:nvSpPr>
        <p:spPr>
          <a:xfrm>
            <a:off x="4716016" y="1700808"/>
            <a:ext cx="4427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Gestión media de computadora y periféricos: </a:t>
            </a:r>
            <a:endParaRPr lang="es-MX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 smtClean="0"/>
              <a:t>Instalación </a:t>
            </a:r>
            <a:r>
              <a:rPr lang="es-MX" b="1" dirty="0"/>
              <a:t>de programas, </a:t>
            </a:r>
            <a:r>
              <a:rPr lang="es-MX" b="1" dirty="0" err="1"/>
              <a:t>pluggins</a:t>
            </a:r>
            <a:r>
              <a:rPr lang="es-MX" b="1" dirty="0"/>
              <a:t>, pizarras interactivas, </a:t>
            </a:r>
            <a:r>
              <a:rPr lang="es-MX" b="1" dirty="0" smtClean="0"/>
              <a:t>etc.,</a:t>
            </a:r>
            <a:endParaRPr lang="es-MX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Elaboración de material Multimedia e Interactivo,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Elaboración y </a:t>
            </a:r>
            <a:r>
              <a:rPr lang="es-MX" b="1" dirty="0" smtClean="0"/>
              <a:t>gestión </a:t>
            </a:r>
            <a:r>
              <a:rPr lang="es-MX" b="1" dirty="0"/>
              <a:t>de blogs,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Uso de </a:t>
            </a:r>
            <a:r>
              <a:rPr lang="es-MX" b="1" dirty="0" smtClean="0"/>
              <a:t>herramientas </a:t>
            </a:r>
            <a:r>
              <a:rPr lang="es-MX" b="1" dirty="0"/>
              <a:t>colaborativas como WIKIS,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Gestión de Plataformas LMS,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Conocer y organizar recursos didácticos ONLINE,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/>
              <a:t>Participar </a:t>
            </a:r>
            <a:r>
              <a:rPr lang="es-MX" b="1" dirty="0" smtClean="0"/>
              <a:t>en espacios colaborativos </a:t>
            </a:r>
            <a:r>
              <a:rPr lang="es-MX" b="1" dirty="0"/>
              <a:t>con otros docentes y organizar </a:t>
            </a:r>
            <a:r>
              <a:rPr lang="es-MX" b="1" dirty="0" smtClean="0"/>
              <a:t>actividades.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b="1" dirty="0" smtClean="0"/>
              <a:t>(</a:t>
            </a:r>
            <a:r>
              <a:rPr lang="es-MX" b="1" dirty="0" err="1" smtClean="0"/>
              <a:t>emplayaty</a:t>
            </a:r>
            <a:r>
              <a:rPr lang="es-MX" b="1" dirty="0"/>
              <a:t>)</a:t>
            </a:r>
          </a:p>
        </p:txBody>
      </p:sp>
      <p:pic>
        <p:nvPicPr>
          <p:cNvPr id="12" name="Picture 6" descr="https://encrypted-tbn3.gstatic.com/images?q=tbn:ANd9GcRO9HOo1fBPw7PAaiFE7WItTYsSxoLPbk-5NkENOrdba6Sszgv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5229201"/>
            <a:ext cx="4678525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4529587" y="2668379"/>
            <a:ext cx="42413" cy="42037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95536" y="187792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CÓMO APRENDE EL ALUMNO:</a:t>
            </a:r>
            <a:endParaRPr lang="es-MX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436096" y="1887215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CÓMO SE DEBE </a:t>
            </a:r>
            <a:r>
              <a:rPr lang="es-MX" sz="2400" b="1" dirty="0" smtClean="0"/>
              <a:t>ENSEÑAR AL ALUMNO: 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5496" y="2699042"/>
            <a:ext cx="4284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</a:t>
            </a:r>
            <a:r>
              <a:rPr lang="es-MX" b="1" dirty="0" smtClean="0"/>
              <a:t>l </a:t>
            </a:r>
            <a:r>
              <a:rPr lang="es-MX" b="1" dirty="0"/>
              <a:t>alumno por ser un Aprendiz Multimodal hace uso de numerosos </a:t>
            </a:r>
            <a:r>
              <a:rPr lang="es-MX" b="1" dirty="0" smtClean="0"/>
              <a:t>medios:</a:t>
            </a:r>
          </a:p>
          <a:p>
            <a:pPr algn="just"/>
            <a:endParaRPr lang="es-MX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 smtClean="0"/>
              <a:t>Dentro </a:t>
            </a:r>
            <a:r>
              <a:rPr lang="es-MX" b="1" dirty="0"/>
              <a:t>de un aprendizaje Constructivista retiene el 90% de lo que dice, practica y </a:t>
            </a:r>
            <a:r>
              <a:rPr lang="es-MX" b="1" dirty="0" smtClean="0"/>
              <a:t>aprende.</a:t>
            </a:r>
          </a:p>
          <a:p>
            <a:pPr algn="just"/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En un enfoque Conductista solo logra aprender un 50% (10% de lo que lee, 20% de lo </a:t>
            </a:r>
            <a:r>
              <a:rPr lang="es-MX" b="1" dirty="0" smtClean="0"/>
              <a:t>que </a:t>
            </a:r>
            <a:r>
              <a:rPr lang="es-MX" b="1" dirty="0"/>
              <a:t>ve, 20% de lo </a:t>
            </a:r>
            <a:r>
              <a:rPr lang="es-MX" b="1" dirty="0" smtClean="0"/>
              <a:t>que escucha). Aquí </a:t>
            </a:r>
            <a:r>
              <a:rPr lang="es-MX" b="1" dirty="0"/>
              <a:t>depende del correcto uso del lenguaje corporal que utiliza el facilitador </a:t>
            </a:r>
            <a:r>
              <a:rPr lang="es-MX" b="1" dirty="0" smtClean="0"/>
              <a:t>.</a:t>
            </a:r>
            <a:endParaRPr lang="es-MX" b="1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b="1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4876800" y="2699042"/>
            <a:ext cx="4015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 el proceso debe </a:t>
            </a:r>
            <a:r>
              <a:rPr lang="es-MX" b="1" dirty="0" smtClean="0"/>
              <a:t>estar </a:t>
            </a:r>
            <a:r>
              <a:rPr lang="es-MX" b="1" dirty="0"/>
              <a:t>presente: </a:t>
            </a:r>
            <a:endParaRPr lang="es-MX" b="1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El promover trabajo Colaborativo con Interdependencia Positiva.</a:t>
            </a:r>
            <a:endParaRPr lang="es-MX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Nuevas Metodologías y </a:t>
            </a:r>
            <a:r>
              <a:rPr lang="es-MX" b="1" dirty="0" smtClean="0"/>
              <a:t>Tutorías </a:t>
            </a:r>
            <a:r>
              <a:rPr lang="es-MX" b="1" dirty="0"/>
              <a:t>ONLINE </a:t>
            </a:r>
            <a:endParaRPr lang="es-MX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Contenidos Multimedia y Evaluación Continua a través de la reflexión.</a:t>
            </a:r>
            <a:endParaRPr lang="es-MX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Uso correcto de las </a:t>
            </a:r>
            <a:r>
              <a:rPr lang="es-MX" b="1" dirty="0" err="1"/>
              <a:t>TICs</a:t>
            </a:r>
            <a:r>
              <a:rPr lang="es-MX" b="1" dirty="0"/>
              <a:t> como Herramientas de Apoyo en el desarrollo del arte de  enseñar (</a:t>
            </a:r>
            <a:r>
              <a:rPr lang="es-MX" b="1" dirty="0" err="1"/>
              <a:t>emplayaty</a:t>
            </a:r>
            <a:r>
              <a:rPr lang="es-MX" b="1" dirty="0"/>
              <a:t>).</a:t>
            </a:r>
          </a:p>
        </p:txBody>
      </p:sp>
      <p:pic>
        <p:nvPicPr>
          <p:cNvPr id="3075" name="Picture 3" descr="F:\xxxInnovación Tecnología Aplicada a los Procesos Educativos\1\tecn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2403"/>
            <a:ext cx="8496944" cy="1685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2173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HERRAMIENTAS WEB</a:t>
            </a:r>
            <a:r>
              <a:rPr lang="es-MX" sz="2400" b="1" dirty="0" smtClean="0"/>
              <a:t>:</a:t>
            </a:r>
            <a:endParaRPr lang="es-MX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27784" y="764704"/>
            <a:ext cx="626469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sz="1600" b="1" dirty="0"/>
              <a:t>Web para organizar reuniones cuya función principal es encontrar la mejor fecha para cerrar una cita o agenda.</a:t>
            </a:r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sz="1600" b="1" dirty="0"/>
              <a:t>Proporciona el uso de horario de verano, para el </a:t>
            </a:r>
            <a:r>
              <a:rPr lang="es-MX" sz="1600" b="1" dirty="0" smtClean="0"/>
              <a:t>ahorró </a:t>
            </a:r>
            <a:r>
              <a:rPr lang="es-MX" sz="1600" b="1" dirty="0"/>
              <a:t>de la zona local. acepta echas presentes, pasadas o futuras.</a:t>
            </a:r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sz="1600" b="1" dirty="0"/>
              <a:t>Se comparte el escritorio en una reunión en </a:t>
            </a:r>
            <a:r>
              <a:rPr lang="es-MX" sz="1600" b="1" dirty="0" smtClean="0"/>
              <a:t>línea </a:t>
            </a:r>
            <a:r>
              <a:rPr lang="es-MX" sz="1600" b="1" dirty="0"/>
              <a:t>o </a:t>
            </a:r>
            <a:r>
              <a:rPr lang="es-MX" sz="1600" b="1" dirty="0" smtClean="0"/>
              <a:t>conferencia </a:t>
            </a:r>
            <a:r>
              <a:rPr lang="es-MX" sz="1600" b="1" dirty="0"/>
              <a:t>web. Permite hasta 25 participantes </a:t>
            </a:r>
            <a:r>
              <a:rPr lang="es-MX" sz="1600" b="1" dirty="0" smtClean="0"/>
              <a:t>simultáneamente </a:t>
            </a:r>
            <a:r>
              <a:rPr lang="es-MX" sz="1600" b="1" dirty="0"/>
              <a:t>desde su escritorio personal.</a:t>
            </a:r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sz="1600" b="1" dirty="0"/>
              <a:t>Convierte cualquier conversación en una </a:t>
            </a:r>
            <a:r>
              <a:rPr lang="es-MX" sz="1600" b="1" dirty="0" smtClean="0"/>
              <a:t>video llamada </a:t>
            </a:r>
            <a:r>
              <a:rPr lang="es-MX" sz="1600" b="1" dirty="0"/>
              <a:t>con hasta diez participantes, agrega aplicaciones y efectos </a:t>
            </a:r>
            <a:r>
              <a:rPr lang="es-MX" sz="1600" b="1" dirty="0" smtClean="0"/>
              <a:t>múltiples.</a:t>
            </a:r>
            <a:endParaRPr lang="es-MX" sz="1600" b="1" dirty="0"/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sz="1600" b="1" dirty="0"/>
              <a:t>Web para </a:t>
            </a:r>
            <a:r>
              <a:rPr lang="es-MX" sz="1600" b="1" dirty="0" smtClean="0"/>
              <a:t>almacenar </a:t>
            </a:r>
            <a:r>
              <a:rPr lang="es-MX" sz="1600" b="1" dirty="0"/>
              <a:t>archivos en línea y entre ordenadores. permite compartir archivos y carpetas  con otros usuarios.</a:t>
            </a:r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sz="1600" b="1" dirty="0"/>
              <a:t>Ofrece servicio de almacenamiento con mayor </a:t>
            </a:r>
            <a:r>
              <a:rPr lang="es-MX" sz="1600" b="1" dirty="0" smtClean="0"/>
              <a:t>capacidad </a:t>
            </a:r>
            <a:r>
              <a:rPr lang="es-MX" sz="1600" b="1" dirty="0"/>
              <a:t>en la nube</a:t>
            </a:r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sz="1600" b="1" dirty="0" smtClean="0"/>
              <a:t>Pizarra </a:t>
            </a:r>
            <a:r>
              <a:rPr lang="es-MX" sz="1600" b="1" dirty="0"/>
              <a:t>colaborativa online que permite la creación de muros con </a:t>
            </a:r>
            <a:r>
              <a:rPr lang="es-MX" sz="1600" b="1" dirty="0" smtClean="0"/>
              <a:t>herramientas </a:t>
            </a:r>
            <a:r>
              <a:rPr lang="es-MX" sz="1600" b="1" dirty="0"/>
              <a:t>multimedia. </a:t>
            </a:r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MX" sz="1600" b="1" dirty="0"/>
              <a:t>Red social, permite aplicaciones asociadas a google y hoy en día es la segunda más popular del globo </a:t>
            </a:r>
            <a:r>
              <a:rPr lang="es-MX" sz="1600" b="1" dirty="0" smtClean="0"/>
              <a:t>terráqueo </a:t>
            </a:r>
            <a:r>
              <a:rPr lang="es-MX" sz="1600" b="1" dirty="0"/>
              <a:t>.</a:t>
            </a:r>
            <a:r>
              <a:rPr lang="es-MX" sz="1600" b="1" dirty="0" smtClean="0"/>
              <a:t> </a:t>
            </a:r>
          </a:p>
          <a:p>
            <a:pPr lvl="0"/>
            <a:r>
              <a:rPr lang="es-MX" sz="1600" b="1" dirty="0" smtClean="0"/>
              <a:t>(</a:t>
            </a:r>
            <a:r>
              <a:rPr lang="es-MX" sz="1600" b="1" dirty="0" err="1"/>
              <a:t>emplayaty</a:t>
            </a:r>
            <a:r>
              <a:rPr lang="es-MX" sz="1600" b="1" dirty="0"/>
              <a:t>)</a:t>
            </a:r>
          </a:p>
          <a:p>
            <a:r>
              <a:rPr lang="es-MX" sz="2400" b="1" dirty="0"/>
              <a:t> </a:t>
            </a:r>
            <a:endParaRPr lang="es-MX" sz="2400" dirty="0"/>
          </a:p>
        </p:txBody>
      </p:sp>
      <p:pic>
        <p:nvPicPr>
          <p:cNvPr id="13" name="Picture 2" descr="F:\xxxInnovación Tecnología Aplicada a los Procesos Educativos\1\imagenes-con-movimiento-de-informatica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2843807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43776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LA </a:t>
            </a:r>
            <a:r>
              <a:rPr lang="es-MX" sz="2400" b="1" i="1" dirty="0" smtClean="0"/>
              <a:t> SEP ABRE  10  CURSOS  </a:t>
            </a:r>
            <a:r>
              <a:rPr lang="es-MX" sz="2400" b="1" i="1" dirty="0"/>
              <a:t>EN </a:t>
            </a:r>
            <a:r>
              <a:rPr lang="es-MX" sz="2400" b="1" i="1" dirty="0" smtClean="0"/>
              <a:t> LÍNEA </a:t>
            </a:r>
            <a:endParaRPr lang="es-MX" sz="2400" i="1" dirty="0"/>
          </a:p>
          <a:p>
            <a:pPr algn="ctr"/>
            <a:r>
              <a:rPr lang="es-MX" sz="2400" b="1" i="1" dirty="0"/>
              <a:t>CON </a:t>
            </a:r>
            <a:r>
              <a:rPr lang="es-MX" sz="2400" b="1" i="1" dirty="0" smtClean="0"/>
              <a:t> EL  SISTEMA  </a:t>
            </a:r>
            <a:r>
              <a:rPr lang="es-MX" sz="2400" b="1" i="1" dirty="0"/>
              <a:t>“MÉXICOX</a:t>
            </a:r>
            <a:r>
              <a:rPr lang="es-MX" sz="2400" b="1" i="1" dirty="0" smtClean="0"/>
              <a:t>”</a:t>
            </a:r>
            <a:endParaRPr lang="es-MX" sz="2400" i="1" dirty="0"/>
          </a:p>
        </p:txBody>
      </p:sp>
      <p:pic>
        <p:nvPicPr>
          <p:cNvPr id="6" name="5 Imagen" descr="mexico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18" y="1253930"/>
            <a:ext cx="864096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7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 flipH="1">
            <a:off x="4550511" y="116632"/>
            <a:ext cx="21489" cy="44644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23528" y="105273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EL 23 DE JUNIO DEL 2015.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220072" y="105273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DICHO PROGRAMA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32229" y="2060848"/>
            <a:ext cx="40517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El </a:t>
            </a:r>
            <a:r>
              <a:rPr lang="es-MX" b="1" dirty="0"/>
              <a:t>Gobierno de la República Mexicana, a través de la coordinadora de la Estrategia Digital Nacional de la Presidencia de la República, Alejandra </a:t>
            </a:r>
            <a:r>
              <a:rPr lang="es-MX" b="1" dirty="0" err="1"/>
              <a:t>Lagunes</a:t>
            </a:r>
            <a:r>
              <a:rPr lang="es-MX" b="1" dirty="0"/>
              <a:t>, presentó el programa piloto “MÉXICOX”.</a:t>
            </a:r>
          </a:p>
          <a:p>
            <a:pPr lvl="0"/>
            <a:endParaRPr lang="es-MX" b="1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4910754" y="2060848"/>
            <a:ext cx="3909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Consiste </a:t>
            </a:r>
            <a:r>
              <a:rPr lang="es-MX" b="1" dirty="0"/>
              <a:t>en una plataforma de cursos masivos abiertos en línea conocidos internacionalmente como </a:t>
            </a:r>
            <a:r>
              <a:rPr lang="es-MX" b="1" dirty="0" smtClean="0"/>
              <a:t>MOOC. 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Q</a:t>
            </a:r>
            <a:r>
              <a:rPr lang="es-MX" b="1" dirty="0" smtClean="0"/>
              <a:t>ue </a:t>
            </a:r>
            <a:r>
              <a:rPr lang="es-MX" b="1" dirty="0"/>
              <a:t>serán impartidos por importantes instituciones educativas del país, alineado con la Reforma Educativa </a:t>
            </a:r>
            <a:r>
              <a:rPr lang="es-MX" b="1" dirty="0" smtClean="0"/>
              <a:t>para </a:t>
            </a:r>
            <a:r>
              <a:rPr lang="es-MX" b="1" dirty="0"/>
              <a:t>ofrecer más y mejor educación (SEP México).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MX" b="1" dirty="0" smtClean="0"/>
          </a:p>
          <a:p>
            <a:pPr lvl="0" algn="just"/>
            <a:endParaRPr lang="es-MX" b="1" dirty="0"/>
          </a:p>
        </p:txBody>
      </p:sp>
      <p:pic>
        <p:nvPicPr>
          <p:cNvPr id="13" name="Picture 2" descr="F:\xxxInnovación Tecnología Aplicada a los Procesos Educativos\1\475854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81128"/>
            <a:ext cx="9101022" cy="2056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9409" y="3176868"/>
            <a:ext cx="3173132" cy="37315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¿QUE PASABA ANTES?</a:t>
            </a:r>
            <a:endParaRPr lang="es-MX" dirty="0"/>
          </a:p>
        </p:txBody>
      </p:sp>
      <p:pic>
        <p:nvPicPr>
          <p:cNvPr id="1028" name="Picture 4" descr="http://thumbs.dreamstime.com/z/el-hombre-est%C3%A1-buscando-la-informaci%C3%B3n-en-el-diccionario-37749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19" y="1150904"/>
            <a:ext cx="2623270" cy="19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staticos04.elmundo.es/elmundo/imagenes/2013/08/14/economia/1376388549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069427"/>
            <a:ext cx="2422469" cy="16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sefarad.com/wp-content/uploads/2011/08/bibliote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839165"/>
            <a:ext cx="2422469" cy="19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salladelos400cerros.files.wordpress.com/2010/06/img_48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19" y="3870244"/>
            <a:ext cx="2623270" cy="194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4529022" y="980728"/>
            <a:ext cx="0" cy="561546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23528" y="2165955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LA PLATAFORMA EDUCATIVA “MÉXICOX” </a:t>
            </a:r>
            <a:endParaRPr lang="es-MX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220072" y="2165955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LOS CURSOS SERÁN GRATUITOS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16025" y="3147933"/>
            <a:ext cx="4139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Es administrada por la </a:t>
            </a:r>
            <a:r>
              <a:rPr lang="es-MX" b="1" dirty="0"/>
              <a:t>Presidencia de la República la SEP y por la Dirección General de </a:t>
            </a:r>
            <a:r>
              <a:rPr lang="es-MX" b="1" dirty="0" smtClean="0"/>
              <a:t>Televisión Educativa </a:t>
            </a:r>
            <a:r>
              <a:rPr lang="es-MX" b="1" dirty="0"/>
              <a:t>(DGTVE</a:t>
            </a:r>
            <a:r>
              <a:rPr lang="es-MX" b="1" dirty="0" smtClean="0"/>
              <a:t>) </a:t>
            </a:r>
            <a:r>
              <a:rPr lang="es-MX" b="1" dirty="0"/>
              <a:t>(mx.televisioneducativa.gob.mx</a:t>
            </a:r>
            <a:r>
              <a:rPr lang="es-MX" b="1" dirty="0" smtClean="0"/>
              <a:t>). 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U</a:t>
            </a:r>
            <a:r>
              <a:rPr lang="es-MX" b="1" dirty="0" smtClean="0"/>
              <a:t>tiliza </a:t>
            </a:r>
            <a:r>
              <a:rPr lang="es-MX" b="1" dirty="0"/>
              <a:t>la plataforma OPEN EDX creada por la Universidad de Harvard y el Instituto Tecnológico de Massachusetts</a:t>
            </a:r>
            <a:r>
              <a:rPr lang="es-MX" b="1" dirty="0" smtClean="0"/>
              <a:t>.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72000" y="3186842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</a:t>
            </a:r>
            <a:r>
              <a:rPr lang="es-MX" b="1" dirty="0" smtClean="0"/>
              <a:t>n </a:t>
            </a:r>
            <a:r>
              <a:rPr lang="es-MX" b="1" dirty="0"/>
              <a:t>línea y en el momento y lugar con conexión a Internet que cada usuario decida. Este proyecto beneficiara a 50 mil personas de México y otros países ya inscritos, que podrán acceder “Al contenido educativo de alta calidad en nuevos formatos” (Jornada</a:t>
            </a:r>
            <a:r>
              <a:rPr lang="es-MX" b="1" dirty="0" smtClean="0"/>
              <a:t>).</a:t>
            </a:r>
          </a:p>
        </p:txBody>
      </p:sp>
      <p:pic>
        <p:nvPicPr>
          <p:cNvPr id="11" name="Picture 2" descr="https://encrypted-tbn3.gstatic.com/images?q=tbn:ANd9GcSh4trQJpSAs1IfuokU54loQ12fNS5oqaXQTfc9ZZ9kUA5D_pArS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580"/>
            <a:ext cx="8496943" cy="201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202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EL </a:t>
            </a:r>
            <a:r>
              <a:rPr lang="es-MX" sz="2400" b="1" dirty="0"/>
              <a:t>LUNES 26 DE OCTUBRE  INICIAN LOS PRIMEROS 10 CURSOS EN LÍNEA EN EL SISTEMA “MÉXICOX” </a:t>
            </a:r>
            <a:endParaRPr lang="es-MX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988" y="1052279"/>
            <a:ext cx="9144000" cy="5786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SON 10 INSTITUCIONES QUE INICIARAN: </a:t>
            </a: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/>
              <a:t>El Colegio de la Frontera Norte, con el curso Migración, un fenómeno global.</a:t>
            </a:r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/>
              <a:t>El Colegio de México, con Literatura y cultura tradicional de México.</a:t>
            </a:r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/>
              <a:t>La Dirección General de Televisión Educativa </a:t>
            </a:r>
            <a:r>
              <a:rPr lang="es-MX" sz="1600" b="1" dirty="0" smtClean="0"/>
              <a:t>(DGTVE), </a:t>
            </a:r>
            <a:r>
              <a:rPr lang="es-MX" sz="1600" b="1" dirty="0"/>
              <a:t>con La dramática en el audiovisual de ficción.</a:t>
            </a:r>
          </a:p>
          <a:p>
            <a:endParaRPr lang="es-MX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/>
              <a:t>El Instituto Nacional de Salud Pública impartirá Las enfermedades </a:t>
            </a:r>
            <a:r>
              <a:rPr lang="es-MX" sz="1600" b="1" dirty="0" smtClean="0"/>
              <a:t>transmitidas </a:t>
            </a:r>
            <a:r>
              <a:rPr lang="es-MX" sz="1600" b="1" dirty="0"/>
              <a:t>por el vector EVY: paludismo, dengue y </a:t>
            </a:r>
            <a:r>
              <a:rPr lang="es-MX" sz="1600" b="1" dirty="0" err="1"/>
              <a:t>chikungunya</a:t>
            </a:r>
            <a:r>
              <a:rPr lang="es-MX" sz="1600" b="1" dirty="0"/>
              <a:t>.</a:t>
            </a:r>
          </a:p>
          <a:p>
            <a:r>
              <a:rPr lang="es-MX" sz="1600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/>
              <a:t>El IPN con el curso Programación orientada a objetos.</a:t>
            </a:r>
          </a:p>
          <a:p>
            <a:endParaRPr lang="es-MX" sz="1600" b="1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 smtClean="0"/>
              <a:t>El Tecnológico Nacional de México, con Álgebra lineal.</a:t>
            </a:r>
          </a:p>
          <a:p>
            <a:endParaRPr lang="es-MX" sz="1600" b="1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 smtClean="0"/>
              <a:t>Las </a:t>
            </a:r>
            <a:r>
              <a:rPr lang="es-MX" sz="1600" b="1" dirty="0"/>
              <a:t>U</a:t>
            </a:r>
            <a:r>
              <a:rPr lang="es-MX" sz="1600" b="1" dirty="0" smtClean="0"/>
              <a:t>niversidades </a:t>
            </a:r>
            <a:r>
              <a:rPr lang="es-MX" sz="1600" b="1" dirty="0"/>
              <a:t>del Claustro de Sor Juana, con </a:t>
            </a:r>
            <a:r>
              <a:rPr lang="es-MX" sz="1600" b="1" dirty="0" smtClean="0"/>
              <a:t>de </a:t>
            </a:r>
            <a:r>
              <a:rPr lang="es-MX" sz="1600" b="1" dirty="0"/>
              <a:t>México al mundo, los ingredientes. </a:t>
            </a:r>
          </a:p>
          <a:p>
            <a:endParaRPr lang="es-MX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/>
              <a:t>Abierta y a Distancia de México, con el tema ¿Cómo crear un </a:t>
            </a:r>
            <a:r>
              <a:rPr lang="es-MX" sz="1600" b="1" i="1" dirty="0" err="1"/>
              <a:t>Mooc</a:t>
            </a:r>
            <a:r>
              <a:rPr lang="es-MX" sz="1600" b="1" dirty="0"/>
              <a:t> para todos?</a:t>
            </a:r>
          </a:p>
          <a:p>
            <a:endParaRPr lang="es-MX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/>
              <a:t>La Pedagógica Nacional con Violencia en la escuela. Herramientas para su análisis e intervención.</a:t>
            </a:r>
          </a:p>
          <a:p>
            <a:endParaRPr lang="es-MX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1600" b="1" dirty="0"/>
              <a:t>La UNAM, con un curso sobre cambio climático.</a:t>
            </a:r>
          </a:p>
          <a:p>
            <a:r>
              <a:rPr lang="es-MX" sz="1600" b="1" dirty="0"/>
              <a:t> </a:t>
            </a:r>
          </a:p>
        </p:txBody>
      </p:sp>
      <p:pic>
        <p:nvPicPr>
          <p:cNvPr id="5" name="Picture 2" descr="https://encrypted-tbn1.gstatic.com/images?q=tbn:ANd9GcR_Beex9PQ9PFqsBb1Ne68HYL7xq_TOp72R971gnxiru1Rk8tY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56" y="487590"/>
            <a:ext cx="2159732" cy="2174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xxxInnovación Tecnología Aplicada a los Procesos Educativos\1\educacion-y-tecnolog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44" y="3310086"/>
            <a:ext cx="3816424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980728"/>
            <a:ext cx="781236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Times New Roman" panose="02020603050405020304" pitchFamily="18" charset="0"/>
              </a:rPr>
              <a:t>Bibliografía</a:t>
            </a:r>
            <a:endParaRPr kumimoji="0" lang="es-MX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B. (27 de 02 de 2009). </a:t>
            </a:r>
            <a:r>
              <a:rPr kumimoji="0" lang="es-E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eduteka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Recuperado el 15 de Octubre de 2015, de http://www.eduteka.org/Tema1.php.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emplayaty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o.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s.f.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http://es.slideshare.net/Locoderemate/los-mooc-ventajas-y-desventajas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Recuperado el 16 de Octubre de 2015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Jornada, D. L. (s.f.). </a:t>
            </a:r>
            <a:r>
              <a:rPr kumimoji="0" lang="es-E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http://www.jornada.unam.mx/ultimas/2015/09/20/iniciaran-universidades-cursos-en-linea-de-plataforma-mexicox-5706.html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Recuperado el 16 de Octubre de 2015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Matamoros, U. T. (Agosto 2005). </a:t>
            </a:r>
            <a:r>
              <a:rPr kumimoji="0" lang="es-E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Creación de la Página Web de la UTIM.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Puebla.Izúcar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Matamoros.: UTIM.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 México, D. (s.f.). </a:t>
            </a:r>
            <a:r>
              <a:rPr kumimoji="0" lang="es-E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http://dgeta.sems.gob.mx/work/models/dgeta/pdf/boletines/BOLETIN%20AGROPECUARIO%20VOL%20II%20No%2034.pdf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Recuperado el 16 de Octubre de 2015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r>
              <a:rPr lang="es-MX" sz="1400" dirty="0">
                <a:latin typeface="Berlin Sans FB Demi" panose="020E0802020502020306" pitchFamily="34" charset="0"/>
              </a:rPr>
              <a:t>https://www.youtube.com/watch?v=_vNWI2Ta0Kk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quitecturaydisennodesistemas.files.wordpress.com/2012/11/10916486-red-global-de-color-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85" y="118901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scuelapedia.com/wp-content/uploads/Sistema-de-posicionamiento-global-G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22" y="3602301"/>
            <a:ext cx="4143375" cy="21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uam.es/departamentos/medicina/anesnet/redeshtml/int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60" y="1110433"/>
            <a:ext cx="2571750" cy="22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222627" y="4183295"/>
            <a:ext cx="2057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INFORMACION GLOBAL</a:t>
            </a:r>
          </a:p>
        </p:txBody>
      </p:sp>
    </p:spTree>
    <p:extLst>
      <p:ext uri="{BB962C8B-B14F-4D97-AF65-F5344CB8AC3E}">
        <p14:creationId xmlns:p14="http://schemas.microsoft.com/office/powerpoint/2010/main" val="5739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0782" y="1089211"/>
            <a:ext cx="7886700" cy="48207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5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 </a:t>
            </a: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   MASSIVE</a:t>
            </a:r>
          </a:p>
          <a:p>
            <a:pPr marL="0" indent="0" algn="ctr">
              <a:buNone/>
            </a:pPr>
            <a:endParaRPr lang="es-MX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 algn="ctr">
              <a:buNone/>
            </a:pPr>
            <a:r>
              <a:rPr lang="es-MX" sz="5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    </a:t>
            </a: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   OPEN      </a:t>
            </a:r>
          </a:p>
          <a:p>
            <a:pPr algn="ctr"/>
            <a:endParaRPr lang="es-MX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 algn="ctr">
              <a:buNone/>
            </a:pPr>
            <a:r>
              <a:rPr lang="es-MX" sz="5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  </a:t>
            </a: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   ON LINE</a:t>
            </a:r>
          </a:p>
          <a:p>
            <a:pPr algn="ctr"/>
            <a:endParaRPr lang="es-MX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 algn="ctr">
              <a:buNone/>
            </a:pPr>
            <a:r>
              <a:rPr lang="es-MX" sz="5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 </a:t>
            </a: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     COURSE</a:t>
            </a:r>
            <a:endParaRPr lang="es-MX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5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9711" y="1693533"/>
            <a:ext cx="3351680" cy="91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PERSONAS INTERESADAS EN UN MISMO TEMA</a:t>
            </a:r>
            <a:endParaRPr lang="es-MX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3074" name="Picture 2" descr="http://previews.123rf.com/images/aspect3d/aspect3d1011/aspect3d101100020/8238801-Ilustraci-n-que-representa-una-red-de-personas-conectadas-sobre-un-fondo-blanco--Foto-de-arch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5" y="1191605"/>
            <a:ext cx="2965870" cy="22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llummediarum.files.wordpress.com/2009/12/red-interna-jwt-redes-sociales-impulso-creatividad-trabajo-equipo-ideas-creacion-inspiracion-maximizacion-objetivos-recursos-humanos-incentivos-puesto-trabajo-plataforma-comunicacion-c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1" y="3416008"/>
            <a:ext cx="3028950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4775" y="1212042"/>
            <a:ext cx="2790114" cy="4400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7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CURSO</a:t>
            </a:r>
          </a:p>
          <a:p>
            <a:pPr marL="0" indent="0">
              <a:buNone/>
            </a:pPr>
            <a:endParaRPr lang="es-MX" sz="27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r>
              <a:rPr lang="es-MX" sz="27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ABIERTO</a:t>
            </a:r>
          </a:p>
          <a:p>
            <a:pPr marL="0" indent="0">
              <a:buNone/>
            </a:pPr>
            <a:endParaRPr lang="es-MX" sz="27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r>
              <a:rPr lang="es-MX" sz="27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PARTICIPATIVO</a:t>
            </a:r>
          </a:p>
          <a:p>
            <a:pPr marL="0" indent="0">
              <a:buNone/>
            </a:pPr>
            <a:endParaRPr lang="es-MX" sz="27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r>
              <a:rPr lang="es-MX" sz="27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DISTRIBUIDO</a:t>
            </a:r>
          </a:p>
          <a:p>
            <a:pPr marL="0" indent="0">
              <a:buNone/>
            </a:pPr>
            <a:endParaRPr lang="es-MX" sz="27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4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022" y="1446564"/>
            <a:ext cx="2945455" cy="1706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MX" sz="15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r>
              <a:rPr lang="es-MX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INSTRUCTORES</a:t>
            </a:r>
          </a:p>
          <a:p>
            <a:pPr marL="0" indent="0">
              <a:buNone/>
            </a:pPr>
            <a:r>
              <a:rPr lang="es-MX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MATERIALES</a:t>
            </a:r>
          </a:p>
          <a:p>
            <a:pPr marL="0" indent="0">
              <a:buNone/>
            </a:pPr>
            <a:r>
              <a:rPr lang="es-MX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INICIO</a:t>
            </a:r>
          </a:p>
          <a:p>
            <a:pPr marL="0" indent="0">
              <a:buNone/>
            </a:pPr>
            <a:r>
              <a:rPr lang="es-MX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FINAL</a:t>
            </a:r>
          </a:p>
          <a:p>
            <a:pPr marL="0" indent="0">
              <a:buNone/>
            </a:pPr>
            <a:r>
              <a:rPr lang="es-MX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PARTICIPANTES</a:t>
            </a:r>
          </a:p>
          <a:p>
            <a:pPr marL="0" indent="0">
              <a:buNone/>
            </a:pPr>
            <a:endParaRPr lang="es-MX" sz="15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098" name="Picture 2" descr="http://ccestrategica.com/files/FORMAC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64" y="1933995"/>
            <a:ext cx="1507051" cy="150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slidesharecdn.com/materialesinstruccionaleselectrnicos-121113201751-phpapp02/95/materiales-instruccionales-electrnicos-27-638.jpg?cb=1410098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31" y="3441047"/>
            <a:ext cx="1947322" cy="14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0.wp.com/www.bloginformatico.com/wp-content/uploads/2011/06/Botones-para-fijar-inicio-y-final-MP3-mp3DirectC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49" y="4309445"/>
            <a:ext cx="3047726" cy="9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inisterioinfantilusa.files.wordpress.com/2011/02/encuentro_de_pa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4" y="4204522"/>
            <a:ext cx="1128794" cy="11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3601149" y="983571"/>
            <a:ext cx="1924724" cy="4629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CURSO</a:t>
            </a: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6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39649" y="946991"/>
            <a:ext cx="1924724" cy="462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ABIERTO</a:t>
            </a: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5124" name="Picture 4" descr="http://1.bp.blogspot.com/-XRyEXJo8RIo/UHy5pgOls4I/AAAAAAAAACw/A3BuCQlICoQ/s1600/trabajo+colabora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19" y="1612185"/>
            <a:ext cx="2398961" cy="17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finder4you.files.wordpress.com/2011/02/grat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23" y="1810362"/>
            <a:ext cx="1561994" cy="16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988513" y="4017725"/>
            <a:ext cx="3013497" cy="1527531"/>
            <a:chOff x="758716" y="4241261"/>
            <a:chExt cx="4017996" cy="2036708"/>
          </a:xfrm>
        </p:grpSpPr>
        <p:pic>
          <p:nvPicPr>
            <p:cNvPr id="5130" name="Picture 10" descr="https://image.freepik.com/vector-gratis/signo-de-dolar-brillante-aisladas_63377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239" y="5112496"/>
              <a:ext cx="1165473" cy="116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://img.emol.com/2014/07/02/titulouniversitario_16221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16" y="4241261"/>
              <a:ext cx="3055063" cy="203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2" name="Picture 12" descr="https://juandomingofarnos.files.wordpress.com/2011/05/e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48" y="3769662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922967" y="1039113"/>
            <a:ext cx="3132552" cy="4629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PARTICIPATIVO</a:t>
            </a: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endParaRPr lang="es-MX" sz="3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6146" name="Picture 2" descr="http://2.bp.blogspot.com/-BEejmxFgDA4/TiV90z3frSI/AAAAAAAAAOI/ocjFp7VRwMs/s1600/trabajo-en-equip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14" y="1962775"/>
            <a:ext cx="1930483" cy="12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nformaticaest29.files.wordpress.com/2015/01/ta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4" y="1849864"/>
            <a:ext cx="1908947" cy="15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orkertutor.com/wp-content/uploads/2014/07/estructura-empresarial-roles-estructura-cargos-responsabilidades-2-27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96" y="3808074"/>
            <a:ext cx="1743501" cy="16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mineducacion.gov.co/cvn/1665/articles-338367_recurso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64" y="3708420"/>
            <a:ext cx="2493329" cy="15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1256</TotalTime>
  <Words>863</Words>
  <Application>Microsoft Office PowerPoint</Application>
  <PresentationFormat>Presentación en pantalla (4:3)</PresentationFormat>
  <Paragraphs>157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Adobe Fan Heiti Std B</vt:lpstr>
      <vt:lpstr>Adobe Hebrew</vt:lpstr>
      <vt:lpstr>Arial</vt:lpstr>
      <vt:lpstr>Berlin Sans FB Demi</vt:lpstr>
      <vt:lpstr>Calibri</vt:lpstr>
      <vt:lpstr>Times New Roman</vt:lpstr>
      <vt:lpstr>Trebuchet MS</vt:lpstr>
      <vt:lpstr>Verdana</vt:lpstr>
      <vt:lpstr>Wingdings</vt:lpstr>
      <vt:lpstr>Wingdings 3</vt:lpstr>
      <vt:lpstr>Faceta</vt:lpstr>
      <vt:lpstr>QUE ES UN   MOOC ?</vt:lpstr>
      <vt:lpstr>¿QUE PASABA ANTES?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MOOC HERRAMIENTA WEB PARA LA ESCUELA DEL FUTURO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Ramón de la Peña</dc:creator>
  <cp:lastModifiedBy>Josue</cp:lastModifiedBy>
  <cp:revision>72</cp:revision>
  <dcterms:created xsi:type="dcterms:W3CDTF">2014-04-13T04:36:02Z</dcterms:created>
  <dcterms:modified xsi:type="dcterms:W3CDTF">2015-10-29T14:58:00Z</dcterms:modified>
</cp:coreProperties>
</file>