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6" r:id="rId7"/>
    <p:sldId id="265" r:id="rId8"/>
    <p:sldId id="267" r:id="rId9"/>
    <p:sldId id="268" r:id="rId10"/>
    <p:sldId id="262" r:id="rId11"/>
    <p:sldId id="270" r:id="rId12"/>
    <p:sldId id="261" r:id="rId13"/>
    <p:sldId id="271" r:id="rId14"/>
    <p:sldId id="272" r:id="rId15"/>
    <p:sldId id="273" r:id="rId16"/>
    <p:sldId id="269" r:id="rId17"/>
    <p:sldId id="260" r:id="rId18"/>
    <p:sldId id="274" r:id="rId19"/>
    <p:sldId id="275" r:id="rId20"/>
    <p:sldId id="277" r:id="rId21"/>
    <p:sldId id="276"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1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2F997B69-952F-44F8-9E47-C20475A12C61}" type="datetimeFigureOut">
              <a:rPr lang="es-MX" smtClean="0"/>
              <a:t>24/10/2015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344053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F997B69-952F-44F8-9E47-C20475A12C61}" type="datetimeFigureOut">
              <a:rPr lang="es-MX" smtClean="0"/>
              <a:t>24/10/2015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2549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F997B69-952F-44F8-9E47-C20475A12C61}" type="datetimeFigureOut">
              <a:rPr lang="es-MX" smtClean="0"/>
              <a:t>24/10/2015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210345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2F997B69-952F-44F8-9E47-C20475A12C61}" type="datetimeFigureOut">
              <a:rPr lang="es-MX" smtClean="0"/>
              <a:t>24/10/2015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2983407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2F997B69-952F-44F8-9E47-C20475A12C61}" type="datetimeFigureOut">
              <a:rPr lang="es-MX" smtClean="0"/>
              <a:t>24/10/2015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185248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2F997B69-952F-44F8-9E47-C20475A12C61}" type="datetimeFigureOut">
              <a:rPr lang="es-MX" smtClean="0"/>
              <a:t>24/10/2015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220987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2F997B69-952F-44F8-9E47-C20475A12C61}" type="datetimeFigureOut">
              <a:rPr lang="es-MX" smtClean="0"/>
              <a:t>24/10/2015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3305478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2F997B69-952F-44F8-9E47-C20475A12C61}" type="datetimeFigureOut">
              <a:rPr lang="es-MX" smtClean="0"/>
              <a:t>24/10/2015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243189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997B69-952F-44F8-9E47-C20475A12C61}" type="datetimeFigureOut">
              <a:rPr lang="es-MX" smtClean="0"/>
              <a:t>24/10/2015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53496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997B69-952F-44F8-9E47-C20475A12C61}" type="datetimeFigureOut">
              <a:rPr lang="es-MX" smtClean="0"/>
              <a:t>24/10/2015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122548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2F997B69-952F-44F8-9E47-C20475A12C61}" type="datetimeFigureOut">
              <a:rPr lang="es-MX" smtClean="0"/>
              <a:t>24/10/2015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E41341D2-710E-4866-906D-FDBD7003FC60}" type="slidenum">
              <a:rPr lang="es-MX" smtClean="0"/>
              <a:t>‹Nº›</a:t>
            </a:fld>
            <a:endParaRPr lang="es-MX"/>
          </a:p>
        </p:txBody>
      </p:sp>
    </p:spTree>
    <p:extLst>
      <p:ext uri="{BB962C8B-B14F-4D97-AF65-F5344CB8AC3E}">
        <p14:creationId xmlns:p14="http://schemas.microsoft.com/office/powerpoint/2010/main" val="366071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997B69-952F-44F8-9E47-C20475A12C61}" type="datetimeFigureOut">
              <a:rPr lang="es-MX" smtClean="0"/>
              <a:t>24/10/2015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41D2-710E-4866-906D-FDBD7003FC60}" type="slidenum">
              <a:rPr lang="es-MX" smtClean="0"/>
              <a:t>‹Nº›</a:t>
            </a:fld>
            <a:endParaRPr lang="es-MX"/>
          </a:p>
        </p:txBody>
      </p:sp>
    </p:spTree>
    <p:extLst>
      <p:ext uri="{BB962C8B-B14F-4D97-AF65-F5344CB8AC3E}">
        <p14:creationId xmlns:p14="http://schemas.microsoft.com/office/powerpoint/2010/main" val="29140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arrobasystem.com/pages/que-es-google-apps" TargetMode="External"/><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Unidad de Estudios de Posgrado CU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375" y="102879"/>
            <a:ext cx="1382974" cy="138297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i01.i.aliimg.com/img/pb/693/241/261/1281080236343_hz-myalibaba-temp13_26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85114">
            <a:off x="6556397" y="913549"/>
            <a:ext cx="6490568" cy="593887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26" name="Picture 2" descr="http://apps-dev-tour.appspot.com/static/app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39" y="298238"/>
            <a:ext cx="7022568" cy="6149086"/>
          </a:xfrm>
          <a:prstGeom prst="rect">
            <a:avLst/>
          </a:prstGeom>
          <a:noFill/>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idx="1"/>
          </p:nvPr>
        </p:nvSpPr>
        <p:spPr>
          <a:xfrm>
            <a:off x="8239012" y="1591600"/>
            <a:ext cx="3343701" cy="4855724"/>
          </a:xfrm>
        </p:spPr>
        <p:txBody>
          <a:bodyPr/>
          <a:lstStyle/>
          <a:p>
            <a:pPr marL="0" indent="0" algn="ctr">
              <a:buNone/>
            </a:pPr>
            <a:r>
              <a:rPr lang="es-MX" dirty="0" smtClean="0">
                <a:latin typeface="Agency FB" panose="020B0503020202020204" pitchFamily="34" charset="0"/>
              </a:rPr>
              <a:t>C U H </a:t>
            </a:r>
          </a:p>
          <a:p>
            <a:pPr marL="0" indent="0">
              <a:buNone/>
            </a:pPr>
            <a:r>
              <a:rPr lang="es-MX" sz="2400" dirty="0" smtClean="0">
                <a:latin typeface="Agency FB" panose="020B0503020202020204" pitchFamily="34" charset="0"/>
              </a:rPr>
              <a:t>Unidad de Estudios de Posgrado</a:t>
            </a:r>
          </a:p>
          <a:p>
            <a:pPr marL="0" indent="0">
              <a:buNone/>
            </a:pPr>
            <a:endParaRPr lang="es-MX" sz="2400" dirty="0" smtClean="0">
              <a:latin typeface="Agency FB" panose="020B0503020202020204" pitchFamily="34" charset="0"/>
            </a:endParaRPr>
          </a:p>
          <a:p>
            <a:pPr marL="0" indent="0">
              <a:buNone/>
            </a:pPr>
            <a:r>
              <a:rPr lang="es-MX" sz="2400" dirty="0" smtClean="0">
                <a:latin typeface="Agency FB" panose="020B0503020202020204" pitchFamily="34" charset="0"/>
              </a:rPr>
              <a:t>Innovación Tecnológica Aplicada a los Procesos Educativos.</a:t>
            </a:r>
          </a:p>
          <a:p>
            <a:pPr marL="0" indent="0">
              <a:buNone/>
            </a:pPr>
            <a:endParaRPr lang="es-MX" sz="2400" dirty="0">
              <a:latin typeface="Agency FB" panose="020B0503020202020204" pitchFamily="34" charset="0"/>
            </a:endParaRPr>
          </a:p>
          <a:p>
            <a:pPr marL="0" indent="0">
              <a:buNone/>
            </a:pPr>
            <a:r>
              <a:rPr lang="es-MX" sz="2400" dirty="0" smtClean="0">
                <a:latin typeface="Agency FB" panose="020B0503020202020204" pitchFamily="34" charset="0"/>
              </a:rPr>
              <a:t>MFD</a:t>
            </a:r>
          </a:p>
          <a:p>
            <a:pPr marL="0" indent="0" algn="ctr">
              <a:buNone/>
            </a:pPr>
            <a:r>
              <a:rPr lang="es-MX" sz="3600" dirty="0" smtClean="0">
                <a:latin typeface="Agency FB" panose="020B0503020202020204" pitchFamily="34" charset="0"/>
              </a:rPr>
              <a:t>Presentada Por:</a:t>
            </a:r>
          </a:p>
          <a:p>
            <a:pPr marL="0" indent="0" algn="ctr">
              <a:buNone/>
            </a:pPr>
            <a:r>
              <a:rPr lang="es-MX" sz="3600" dirty="0" err="1" smtClean="0">
                <a:latin typeface="Agency FB" panose="020B0503020202020204" pitchFamily="34" charset="0"/>
              </a:rPr>
              <a:t>Lisbeidy</a:t>
            </a:r>
            <a:r>
              <a:rPr lang="es-MX" sz="3600" dirty="0" smtClean="0">
                <a:latin typeface="Agency FB" panose="020B0503020202020204" pitchFamily="34" charset="0"/>
              </a:rPr>
              <a:t> y Josué</a:t>
            </a:r>
          </a:p>
        </p:txBody>
      </p:sp>
    </p:spTree>
    <p:extLst>
      <p:ext uri="{BB962C8B-B14F-4D97-AF65-F5344CB8AC3E}">
        <p14:creationId xmlns:p14="http://schemas.microsoft.com/office/powerpoint/2010/main" val="300575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9563" y="553792"/>
            <a:ext cx="7334502" cy="5512157"/>
          </a:xfrm>
        </p:spPr>
        <p:txBody>
          <a:bodyPr>
            <a:normAutofit/>
          </a:bodyPr>
          <a:lstStyle/>
          <a:p>
            <a:pPr algn="just"/>
            <a:endParaRPr lang="es-MX" dirty="0" smtClean="0">
              <a:latin typeface="Agency FB" panose="020B0503020202020204" pitchFamily="34" charset="0"/>
            </a:endParaRPr>
          </a:p>
          <a:p>
            <a:pPr algn="just"/>
            <a:r>
              <a:rPr lang="es-MX" b="1" u="sng" dirty="0">
                <a:latin typeface="Agency FB" panose="020B0503020202020204" pitchFamily="34" charset="0"/>
              </a:rPr>
              <a:t>Google </a:t>
            </a:r>
            <a:r>
              <a:rPr lang="es-MX" b="1" u="sng" dirty="0" err="1">
                <a:latin typeface="Agency FB" panose="020B0503020202020204" pitchFamily="34" charset="0"/>
              </a:rPr>
              <a:t>Finance</a:t>
            </a:r>
            <a:r>
              <a:rPr lang="es-MX" b="1" u="sng" dirty="0">
                <a:latin typeface="Agency FB" panose="020B0503020202020204" pitchFamily="34" charset="0"/>
              </a:rPr>
              <a:t> </a:t>
            </a:r>
            <a:r>
              <a:rPr lang="es-MX" dirty="0">
                <a:latin typeface="Agency FB" panose="020B0503020202020204" pitchFamily="34" charset="0"/>
              </a:rPr>
              <a:t>es un sitio web lanzado el 21 de marzo de 2006 por Google. El servicio cuenta con titulares de negocios y empresas para muchas sociedades, incluyendo sus decisiones financieras y grandes eventos noticiosos.</a:t>
            </a:r>
            <a:endParaRPr lang="es-MX" dirty="0" smtClean="0">
              <a:latin typeface="Agency FB" panose="020B0503020202020204" pitchFamily="34" charset="0"/>
            </a:endParaRPr>
          </a:p>
          <a:p>
            <a:pPr algn="just"/>
            <a:endParaRPr lang="es-MX" b="1" u="sng" dirty="0" smtClean="0">
              <a:latin typeface="Agency FB" panose="020B0503020202020204" pitchFamily="34" charset="0"/>
            </a:endParaRPr>
          </a:p>
          <a:p>
            <a:pPr algn="just"/>
            <a:r>
              <a:rPr lang="es-MX" b="1" u="sng" dirty="0">
                <a:latin typeface="Agency FB" panose="020B0503020202020204" pitchFamily="34" charset="0"/>
              </a:rPr>
              <a:t>Grupos de Google </a:t>
            </a:r>
            <a:r>
              <a:rPr lang="es-MX" dirty="0">
                <a:latin typeface="Agency FB" panose="020B0503020202020204" pitchFamily="34" charset="0"/>
              </a:rPr>
              <a:t>es un servicio gratuito creado por Google Inc. en el cual se crean foros de discusión, incluye grupos de noticias </a:t>
            </a:r>
            <a:r>
              <a:rPr lang="es-MX" dirty="0" err="1">
                <a:latin typeface="Agency FB" panose="020B0503020202020204" pitchFamily="34" charset="0"/>
              </a:rPr>
              <a:t>Usenet</a:t>
            </a:r>
            <a:r>
              <a:rPr lang="es-MX" dirty="0">
                <a:latin typeface="Agency FB" panose="020B0503020202020204" pitchFamily="34" charset="0"/>
              </a:rPr>
              <a:t> basados en intereses comunes. Se creó en 1995 como Deja News, se convirtió en Google </a:t>
            </a:r>
            <a:r>
              <a:rPr lang="es-MX" dirty="0" err="1">
                <a:latin typeface="Agency FB" panose="020B0503020202020204" pitchFamily="34" charset="0"/>
              </a:rPr>
              <a:t>Groups</a:t>
            </a:r>
            <a:r>
              <a:rPr lang="es-MX" dirty="0">
                <a:latin typeface="Agency FB" panose="020B0503020202020204" pitchFamily="34" charset="0"/>
              </a:rPr>
              <a:t> en Febrero de 2001 después de su compra. Actualmente ha sido renombrado a Grupos de Google.</a:t>
            </a:r>
          </a:p>
        </p:txBody>
      </p:sp>
      <p:pic>
        <p:nvPicPr>
          <p:cNvPr id="7170" name="Picture 2" descr="http://larl.org/wp-content/uploads/2013/08/googlefin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082" y="553792"/>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seomium.com/wp-content/uploads/2009/10/google-groups-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4510" y="2886406"/>
            <a:ext cx="3519041" cy="351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30806" y="365314"/>
            <a:ext cx="7588156" cy="6158316"/>
          </a:xfrm>
        </p:spPr>
        <p:txBody>
          <a:bodyPr>
            <a:normAutofit/>
          </a:bodyPr>
          <a:lstStyle/>
          <a:p>
            <a:pPr algn="just"/>
            <a:r>
              <a:rPr lang="es-MX" b="1" u="sng" dirty="0">
                <a:latin typeface="Agency FB" panose="020B0503020202020204" pitchFamily="34" charset="0"/>
              </a:rPr>
              <a:t>Google </a:t>
            </a:r>
            <a:r>
              <a:rPr lang="es-MX" b="1" u="sng" dirty="0" err="1">
                <a:latin typeface="Agency FB" panose="020B0503020202020204" pitchFamily="34" charset="0"/>
              </a:rPr>
              <a:t>Health</a:t>
            </a:r>
            <a:r>
              <a:rPr lang="es-MX" b="1" u="sng" dirty="0">
                <a:latin typeface="Agency FB" panose="020B0503020202020204" pitchFamily="34" charset="0"/>
              </a:rPr>
              <a:t> </a:t>
            </a:r>
            <a:r>
              <a:rPr lang="es-MX" dirty="0" smtClean="0">
                <a:latin typeface="Agency FB" panose="020B0503020202020204" pitchFamily="34" charset="0"/>
              </a:rPr>
              <a:t>Es </a:t>
            </a:r>
            <a:r>
              <a:rPr lang="es-MX" dirty="0">
                <a:latin typeface="Agency FB" panose="020B0503020202020204" pitchFamily="34" charset="0"/>
              </a:rPr>
              <a:t>un servicio de información personal centralizado enfocado a la sanidad (también conocido como Historial Clínico Electrónico de Google). El servicio permite a los usuarios de Google registrar voluntariamente </a:t>
            </a:r>
            <a:r>
              <a:rPr lang="es-MX" u="sng" dirty="0">
                <a:latin typeface="Agency FB" panose="020B0503020202020204" pitchFamily="34" charset="0"/>
              </a:rPr>
              <a:t>su Historial Clínico</a:t>
            </a:r>
            <a:r>
              <a:rPr lang="es-MX" dirty="0">
                <a:latin typeface="Agency FB" panose="020B0503020202020204" pitchFamily="34" charset="0"/>
              </a:rPr>
              <a:t>, ya sea manualmente o con la cuenta de los servicios sanitarios asociados al sistema de Google </a:t>
            </a:r>
            <a:r>
              <a:rPr lang="es-MX" dirty="0" err="1">
                <a:latin typeface="Agency FB" panose="020B0503020202020204" pitchFamily="34" charset="0"/>
              </a:rPr>
              <a:t>Health</a:t>
            </a:r>
            <a:r>
              <a:rPr lang="es-MX" dirty="0">
                <a:latin typeface="Agency FB" panose="020B0503020202020204" pitchFamily="34" charset="0"/>
              </a:rPr>
              <a:t>, </a:t>
            </a:r>
          </a:p>
          <a:p>
            <a:pPr algn="just"/>
            <a:endParaRPr lang="es-MX" dirty="0" smtClean="0">
              <a:latin typeface="Agency FB" panose="020B0503020202020204" pitchFamily="34" charset="0"/>
            </a:endParaRPr>
          </a:p>
          <a:p>
            <a:pPr algn="just"/>
            <a:r>
              <a:rPr lang="es-MX" b="1" u="sng" dirty="0">
                <a:latin typeface="Agency FB" panose="020B0503020202020204" pitchFamily="34" charset="0"/>
              </a:rPr>
              <a:t>Google </a:t>
            </a:r>
            <a:r>
              <a:rPr lang="es-MX" b="1" u="sng" dirty="0" err="1">
                <a:latin typeface="Agency FB" panose="020B0503020202020204" pitchFamily="34" charset="0"/>
              </a:rPr>
              <a:t>Maps</a:t>
            </a:r>
            <a:r>
              <a:rPr lang="es-MX" b="1" u="sng" dirty="0">
                <a:latin typeface="Agency FB" panose="020B0503020202020204" pitchFamily="34" charset="0"/>
              </a:rPr>
              <a:t> </a:t>
            </a:r>
            <a:r>
              <a:rPr lang="es-MX" dirty="0" smtClean="0">
                <a:latin typeface="Agency FB" panose="020B0503020202020204" pitchFamily="34" charset="0"/>
              </a:rPr>
              <a:t>Es </a:t>
            </a:r>
            <a:r>
              <a:rPr lang="es-MX" dirty="0">
                <a:latin typeface="Agency FB" panose="020B0503020202020204" pitchFamily="34" charset="0"/>
              </a:rPr>
              <a:t>un servidor de aplicaciones de mapas en la web que pertenece a Google. Ofrece imágenes de mapas desplazables, así como fotografías por satélite del mundo e incluso la ruta entre diferentes ubicaciones o imágenes a pie de calle con Google Street View.</a:t>
            </a:r>
          </a:p>
        </p:txBody>
      </p:sp>
      <p:pic>
        <p:nvPicPr>
          <p:cNvPr id="9218" name="Picture 2" descr="http://thenextdigit.com/wp-content/uploads/2014/06/google-health-logo-m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79" y="641444"/>
            <a:ext cx="3571905" cy="200622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9222" name="Picture 6" descr="http://i.imgur.com/oZ1eAj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26" y="3373058"/>
            <a:ext cx="2642216" cy="2656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9585" y="501791"/>
            <a:ext cx="6190397" cy="6062781"/>
          </a:xfrm>
        </p:spPr>
        <p:txBody>
          <a:bodyPr/>
          <a:lstStyle/>
          <a:p>
            <a:pPr algn="just"/>
            <a:r>
              <a:rPr lang="es-MX" b="1" u="sng" dirty="0" smtClean="0">
                <a:latin typeface="Agency FB" panose="020B0503020202020204" pitchFamily="34" charset="0"/>
              </a:rPr>
              <a:t>Google </a:t>
            </a:r>
            <a:r>
              <a:rPr lang="es-MX" b="1" u="sng" dirty="0" err="1">
                <a:latin typeface="Agency FB" panose="020B0503020202020204" pitchFamily="34" charset="0"/>
              </a:rPr>
              <a:t>Earth</a:t>
            </a:r>
            <a:r>
              <a:rPr lang="es-MX" b="1" u="sng" dirty="0">
                <a:latin typeface="Agency FB" panose="020B0503020202020204" pitchFamily="34" charset="0"/>
              </a:rPr>
              <a:t> </a:t>
            </a:r>
            <a:r>
              <a:rPr lang="es-MX" dirty="0">
                <a:latin typeface="Agency FB" panose="020B0503020202020204" pitchFamily="34" charset="0"/>
              </a:rPr>
              <a:t>está compuesto por una superposición de </a:t>
            </a:r>
            <a:r>
              <a:rPr lang="es-MX" dirty="0" smtClean="0">
                <a:latin typeface="Agency FB" panose="020B0503020202020204" pitchFamily="34" charset="0"/>
              </a:rPr>
              <a:t>imágenes 3D </a:t>
            </a:r>
            <a:r>
              <a:rPr lang="es-MX" dirty="0">
                <a:latin typeface="Agency FB" panose="020B0503020202020204" pitchFamily="34" charset="0"/>
              </a:rPr>
              <a:t>obtenidas por imágenes satelitales, fotografías aéreas, información geográfica proveniente de modelos de datos SIG de todo el mundo y modelos creados por computadora</a:t>
            </a:r>
            <a:r>
              <a:rPr lang="es-MX" dirty="0" smtClean="0">
                <a:latin typeface="Agency FB" panose="020B0503020202020204" pitchFamily="34" charset="0"/>
              </a:rPr>
              <a:t>.</a:t>
            </a:r>
          </a:p>
          <a:p>
            <a:pPr algn="just"/>
            <a:endParaRPr lang="es-MX" dirty="0">
              <a:latin typeface="Agency FB" panose="020B0503020202020204" pitchFamily="34" charset="0"/>
            </a:endParaRPr>
          </a:p>
          <a:p>
            <a:pPr algn="just"/>
            <a:r>
              <a:rPr lang="es-MX" b="1" u="sng" dirty="0">
                <a:latin typeface="Agency FB" panose="020B0503020202020204" pitchFamily="34" charset="0"/>
              </a:rPr>
              <a:t>Google Noticias </a:t>
            </a:r>
            <a:r>
              <a:rPr lang="es-MX" dirty="0">
                <a:latin typeface="Agency FB" panose="020B0503020202020204" pitchFamily="34" charset="0"/>
              </a:rPr>
              <a:t>es un agregador y buscador de noticias automatizado que rastrea de forma constante la información de los principales medios de comunicación online.</a:t>
            </a:r>
            <a:endParaRPr lang="es-MX" dirty="0" smtClean="0">
              <a:latin typeface="Agency FB" panose="020B0503020202020204" pitchFamily="34" charset="0"/>
            </a:endParaRPr>
          </a:p>
          <a:p>
            <a:endParaRPr lang="es-MX" dirty="0">
              <a:latin typeface="Agency FB" panose="020B0503020202020204" pitchFamily="34" charset="0"/>
            </a:endParaRPr>
          </a:p>
          <a:p>
            <a:endParaRPr lang="es-MX" dirty="0">
              <a:latin typeface="Agency FB" panose="020B0503020202020204" pitchFamily="34" charset="0"/>
            </a:endParaRPr>
          </a:p>
        </p:txBody>
      </p:sp>
      <p:pic>
        <p:nvPicPr>
          <p:cNvPr id="10242" name="Picture 2" descr="http://dehayf5mhw1h7.cloudfront.net/wp-content/uploads/sites/116/2015/04/01055810/Google-Earth-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354" y="737523"/>
            <a:ext cx="3667125" cy="24479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vignette2.wikia.nocookie.net/google/images/0/09/Google_News_Logo.png/revision/latest?cb=20150204005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5617" y="329593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63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813" y="146950"/>
            <a:ext cx="7596116" cy="6158316"/>
          </a:xfrm>
        </p:spPr>
        <p:txBody>
          <a:bodyPr/>
          <a:lstStyle/>
          <a:p>
            <a:pPr algn="just"/>
            <a:r>
              <a:rPr lang="es-MX" b="1" u="sng" dirty="0">
                <a:latin typeface="Agency FB" panose="020B0503020202020204" pitchFamily="34" charset="0"/>
              </a:rPr>
              <a:t>Alertas de Google </a:t>
            </a:r>
            <a:r>
              <a:rPr lang="es-MX" dirty="0">
                <a:latin typeface="Agency FB" panose="020B0503020202020204" pitchFamily="34" charset="0"/>
              </a:rPr>
              <a:t>es un servicio de supervisión de los contenidos, que ofrece el motor de búsqueda de la compañía Google, que automáticamente notifica al usuario cuando el nuevo contenido de las noticias, web, blogs, vídeo y/o grupos de discusión coincide con un conjunto de términos de búsqueda seleccionados por el usuario y almacenados por el servicio de Google </a:t>
            </a:r>
            <a:r>
              <a:rPr lang="es-MX" dirty="0" err="1">
                <a:latin typeface="Agency FB" panose="020B0503020202020204" pitchFamily="34" charset="0"/>
              </a:rPr>
              <a:t>Alerts</a:t>
            </a:r>
            <a:r>
              <a:rPr lang="es-MX" dirty="0" smtClean="0">
                <a:latin typeface="Agency FB" panose="020B0503020202020204" pitchFamily="34" charset="0"/>
              </a:rPr>
              <a:t>.</a:t>
            </a:r>
          </a:p>
          <a:p>
            <a:pPr algn="just"/>
            <a:endParaRPr lang="es-MX" dirty="0">
              <a:latin typeface="Agency FB" panose="020B0503020202020204" pitchFamily="34" charset="0"/>
            </a:endParaRPr>
          </a:p>
          <a:p>
            <a:pPr algn="just"/>
            <a:r>
              <a:rPr lang="es-MX" dirty="0" smtClean="0">
                <a:latin typeface="Agency FB" panose="020B0503020202020204" pitchFamily="34" charset="0"/>
              </a:rPr>
              <a:t> </a:t>
            </a:r>
            <a:r>
              <a:rPr lang="es-MX" b="1" u="sng" dirty="0">
                <a:latin typeface="Agency FB" panose="020B0503020202020204" pitchFamily="34" charset="0"/>
              </a:rPr>
              <a:t>Google </a:t>
            </a:r>
            <a:r>
              <a:rPr lang="es-MX" b="1" u="sng" dirty="0" err="1" smtClean="0">
                <a:latin typeface="Agency FB" panose="020B0503020202020204" pitchFamily="34" charset="0"/>
              </a:rPr>
              <a:t>Sites</a:t>
            </a:r>
            <a:r>
              <a:rPr lang="es-MX" b="1" u="sng" dirty="0" smtClean="0">
                <a:latin typeface="Agency FB" panose="020B0503020202020204" pitchFamily="34" charset="0"/>
              </a:rPr>
              <a:t> </a:t>
            </a:r>
            <a:r>
              <a:rPr lang="es-MX" dirty="0">
                <a:latin typeface="Agency FB" panose="020B0503020202020204" pitchFamily="34" charset="0"/>
              </a:rPr>
              <a:t>Es un modo sencillo de crear páginas web públicas o intranets seguras y proyectos en equipo, sin necesidad de conocimientos de lenguajes de programación como HTML.</a:t>
            </a:r>
          </a:p>
          <a:p>
            <a:pPr algn="just"/>
            <a:endParaRPr lang="es-MX" dirty="0">
              <a:latin typeface="Agency FB" panose="020B0503020202020204" pitchFamily="34" charset="0"/>
            </a:endParaRPr>
          </a:p>
          <a:p>
            <a:pPr algn="just"/>
            <a:endParaRPr lang="es-MX" dirty="0"/>
          </a:p>
        </p:txBody>
      </p:sp>
      <p:pic>
        <p:nvPicPr>
          <p:cNvPr id="11266" name="Picture 2" descr="http://socialmediapulse.com/wp-content/uploads/2013/09/Google_alerts_Ep39-300x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7271" y="355635"/>
            <a:ext cx="3464768" cy="263322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8673632" y="3389880"/>
            <a:ext cx="2492305" cy="2492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77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99295" y="378962"/>
            <a:ext cx="7368653" cy="5994541"/>
          </a:xfrm>
        </p:spPr>
        <p:txBody>
          <a:bodyPr/>
          <a:lstStyle/>
          <a:p>
            <a:r>
              <a:rPr lang="es-MX" b="1" u="sng" dirty="0">
                <a:latin typeface="Agency FB" panose="020B0503020202020204" pitchFamily="34" charset="0"/>
              </a:rPr>
              <a:t>Google </a:t>
            </a:r>
            <a:r>
              <a:rPr lang="es-MX" b="1" u="sng" dirty="0" err="1">
                <a:latin typeface="Agency FB" panose="020B0503020202020204" pitchFamily="34" charset="0"/>
              </a:rPr>
              <a:t>Talk</a:t>
            </a:r>
            <a:r>
              <a:rPr lang="es-MX" dirty="0">
                <a:latin typeface="Agency FB" panose="020B0503020202020204" pitchFamily="34" charset="0"/>
              </a:rPr>
              <a:t> fue un cliente de mensajería instantánea y </a:t>
            </a:r>
            <a:r>
              <a:rPr lang="es-MX" dirty="0" err="1">
                <a:latin typeface="Agency FB" panose="020B0503020202020204" pitchFamily="34" charset="0"/>
              </a:rPr>
              <a:t>VoIP</a:t>
            </a:r>
            <a:r>
              <a:rPr lang="es-MX" dirty="0">
                <a:latin typeface="Agency FB" panose="020B0503020202020204" pitchFamily="34" charset="0"/>
              </a:rPr>
              <a:t> de protocolo XMPP desarrollado por Google Inc., sustituido en mayo de 2013 por </a:t>
            </a:r>
            <a:r>
              <a:rPr lang="es-MX" dirty="0" err="1">
                <a:latin typeface="Agency FB" panose="020B0503020202020204" pitchFamily="34" charset="0"/>
              </a:rPr>
              <a:t>Hangouts</a:t>
            </a:r>
            <a:r>
              <a:rPr lang="es-MX" dirty="0">
                <a:latin typeface="Agency FB" panose="020B0503020202020204" pitchFamily="34" charset="0"/>
              </a:rPr>
              <a:t>. La versión beta de Google </a:t>
            </a:r>
            <a:r>
              <a:rPr lang="es-MX" dirty="0" err="1">
                <a:latin typeface="Agency FB" panose="020B0503020202020204" pitchFamily="34" charset="0"/>
              </a:rPr>
              <a:t>Talk</a:t>
            </a:r>
            <a:r>
              <a:rPr lang="es-MX" dirty="0">
                <a:latin typeface="Agency FB" panose="020B0503020202020204" pitchFamily="34" charset="0"/>
              </a:rPr>
              <a:t> fue lanzada el 24 de </a:t>
            </a:r>
            <a:r>
              <a:rPr lang="es-MX" dirty="0" err="1" smtClean="0">
                <a:latin typeface="Agency FB" panose="020B0503020202020204" pitchFamily="34" charset="0"/>
              </a:rPr>
              <a:t>ag</a:t>
            </a:r>
            <a:r>
              <a:rPr lang="es-MX" dirty="0" smtClean="0">
                <a:latin typeface="Agency FB" panose="020B0503020202020204" pitchFamily="34" charset="0"/>
              </a:rPr>
              <a:t> </a:t>
            </a:r>
            <a:r>
              <a:rPr lang="es-MX" dirty="0" err="1" smtClean="0">
                <a:latin typeface="Agency FB" panose="020B0503020202020204" pitchFamily="34" charset="0"/>
              </a:rPr>
              <a:t>osto</a:t>
            </a:r>
            <a:r>
              <a:rPr lang="es-MX" dirty="0" smtClean="0">
                <a:latin typeface="Agency FB" panose="020B0503020202020204" pitchFamily="34" charset="0"/>
              </a:rPr>
              <a:t> </a:t>
            </a:r>
            <a:r>
              <a:rPr lang="es-MX" dirty="0">
                <a:latin typeface="Agency FB" panose="020B0503020202020204" pitchFamily="34" charset="0"/>
              </a:rPr>
              <a:t>de 2005. </a:t>
            </a:r>
            <a:r>
              <a:rPr lang="es-MX" dirty="0" smtClean="0">
                <a:latin typeface="Agency FB" panose="020B0503020202020204" pitchFamily="34" charset="0"/>
              </a:rPr>
              <a:t>El </a:t>
            </a:r>
            <a:r>
              <a:rPr lang="es-MX" dirty="0">
                <a:latin typeface="Agency FB" panose="020B0503020202020204" pitchFamily="34" charset="0"/>
              </a:rPr>
              <a:t>programa dejará </a:t>
            </a:r>
            <a:r>
              <a:rPr lang="es-MX" dirty="0" smtClean="0">
                <a:latin typeface="Agency FB" panose="020B0503020202020204" pitchFamily="34" charset="0"/>
              </a:rPr>
              <a:t>dejo  </a:t>
            </a:r>
            <a:r>
              <a:rPr lang="es-MX" dirty="0">
                <a:latin typeface="Agency FB" panose="020B0503020202020204" pitchFamily="34" charset="0"/>
              </a:rPr>
              <a:t>funcionar el 16 de febrero, instándoles a descargar </a:t>
            </a:r>
            <a:r>
              <a:rPr lang="es-MX" dirty="0" err="1">
                <a:latin typeface="Agency FB" panose="020B0503020202020204" pitchFamily="34" charset="0"/>
              </a:rPr>
              <a:t>Hangouts</a:t>
            </a:r>
            <a:r>
              <a:rPr lang="es-MX" dirty="0">
                <a:latin typeface="Agency FB" panose="020B0503020202020204" pitchFamily="34" charset="0"/>
              </a:rPr>
              <a:t> para Chrome. </a:t>
            </a:r>
            <a:endParaRPr lang="es-MX" dirty="0" smtClean="0">
              <a:latin typeface="Agency FB" panose="020B0503020202020204" pitchFamily="34" charset="0"/>
            </a:endParaRPr>
          </a:p>
          <a:p>
            <a:endParaRPr lang="es-MX" dirty="0">
              <a:latin typeface="Agency FB" panose="020B0503020202020204" pitchFamily="34" charset="0"/>
            </a:endParaRPr>
          </a:p>
          <a:p>
            <a:r>
              <a:rPr lang="es-MX" b="1" u="sng" dirty="0" smtClean="0">
                <a:latin typeface="Agency FB" panose="020B0503020202020204" pitchFamily="34" charset="0"/>
              </a:rPr>
              <a:t>Google </a:t>
            </a:r>
            <a:r>
              <a:rPr lang="es-MX" b="1" u="sng" dirty="0" err="1" smtClean="0">
                <a:latin typeface="Agency FB" panose="020B0503020202020204" pitchFamily="34" charset="0"/>
              </a:rPr>
              <a:t>Hangouts</a:t>
            </a:r>
            <a:r>
              <a:rPr lang="es-MX" b="1" u="sng" dirty="0" smtClean="0">
                <a:latin typeface="Agency FB" panose="020B0503020202020204" pitchFamily="34" charset="0"/>
              </a:rPr>
              <a:t> </a:t>
            </a:r>
            <a:r>
              <a:rPr lang="es-MX" dirty="0">
                <a:latin typeface="Agency FB" panose="020B0503020202020204" pitchFamily="34" charset="0"/>
              </a:rPr>
              <a:t>es, hoy en día, una aplicación de mensajería instantánea, y destaca su sistema de llamadas telefónicas y de videoconferencia. Es el mayor competidor de Skype de Microsoft y además es </a:t>
            </a:r>
            <a:r>
              <a:rPr lang="es-MX" dirty="0" smtClean="0">
                <a:latin typeface="Agency FB" panose="020B0503020202020204" pitchFamily="34" charset="0"/>
              </a:rPr>
              <a:t>gratis. </a:t>
            </a:r>
            <a:r>
              <a:rPr lang="es-MX" dirty="0" err="1" smtClean="0">
                <a:latin typeface="Agency FB" panose="020B0503020202020204" pitchFamily="34" charset="0"/>
              </a:rPr>
              <a:t>Hangouts</a:t>
            </a:r>
            <a:r>
              <a:rPr lang="es-MX" dirty="0">
                <a:latin typeface="Agency FB" panose="020B0503020202020204" pitchFamily="34" charset="0"/>
              </a:rPr>
              <a:t>, en plural, es una funcionalidad que está incluida dentro de la plataforma Google+.</a:t>
            </a:r>
          </a:p>
        </p:txBody>
      </p:sp>
      <p:pic>
        <p:nvPicPr>
          <p:cNvPr id="12290" name="Picture 2" descr="http://www.aakashsoneri.com/images/google-talk-icon-desig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76" y="378962"/>
            <a:ext cx="4330419" cy="247680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3-torquehhvm.wpengine.netdna-cdn.com/uploads/2014/09/google-hangouts-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90" y="3519949"/>
            <a:ext cx="3720389" cy="197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8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94829" y="256133"/>
            <a:ext cx="7315201" cy="6322088"/>
          </a:xfrm>
        </p:spPr>
        <p:txBody>
          <a:bodyPr/>
          <a:lstStyle/>
          <a:p>
            <a:r>
              <a:rPr lang="es-MX" b="1" u="sng" dirty="0" smtClean="0">
                <a:latin typeface="Agency FB" panose="020B0503020202020204" pitchFamily="34" charset="0"/>
              </a:rPr>
              <a:t>Google </a:t>
            </a:r>
            <a:r>
              <a:rPr lang="es-MX" b="1" u="sng" dirty="0" err="1" smtClean="0">
                <a:latin typeface="Agency FB" panose="020B0503020202020204" pitchFamily="34" charset="0"/>
              </a:rPr>
              <a:t>Orkut</a:t>
            </a:r>
            <a:r>
              <a:rPr lang="es-MX" b="1" u="sng" dirty="0" smtClean="0">
                <a:latin typeface="Agency FB" panose="020B0503020202020204" pitchFamily="34" charset="0"/>
              </a:rPr>
              <a:t> </a:t>
            </a:r>
            <a:r>
              <a:rPr lang="es-MX" dirty="0">
                <a:latin typeface="Agency FB" panose="020B0503020202020204" pitchFamily="34" charset="0"/>
              </a:rPr>
              <a:t>fue una red social promovida por Google desde enero del año 2004 y que estuvo activa hasta finales de junio del año 2014. La red estaba diseñada para permitir a sus integrantes mantener sus relaciones existentes y hacer nuevos amigos, contactos comerciales o relaciones más íntimas</a:t>
            </a:r>
            <a:r>
              <a:rPr lang="es-MX" dirty="0" smtClean="0">
                <a:latin typeface="Agency FB" panose="020B0503020202020204" pitchFamily="34" charset="0"/>
              </a:rPr>
              <a:t>.</a:t>
            </a:r>
          </a:p>
          <a:p>
            <a:endParaRPr lang="es-MX" dirty="0" smtClean="0"/>
          </a:p>
          <a:p>
            <a:endParaRPr lang="es-MX" dirty="0" smtClean="0"/>
          </a:p>
          <a:p>
            <a:r>
              <a:rPr lang="es-MX" b="1" u="sng" dirty="0">
                <a:latin typeface="Agency FB" panose="020B0503020202020204" pitchFamily="34" charset="0"/>
              </a:rPr>
              <a:t>Picasa</a:t>
            </a:r>
            <a:r>
              <a:rPr lang="es-MX" dirty="0">
                <a:latin typeface="Agency FB" panose="020B0503020202020204" pitchFamily="34" charset="0"/>
              </a:rPr>
              <a:t> es una aplicación informática para edición de imágenes y además es una herramienta web para organizar, visualizar, editar y compartir fotografías digitales.</a:t>
            </a:r>
          </a:p>
          <a:p>
            <a:endParaRPr lang="es-MX" dirty="0"/>
          </a:p>
        </p:txBody>
      </p:sp>
      <p:pic>
        <p:nvPicPr>
          <p:cNvPr id="13314" name="Picture 2" descr="http://www.wk3.com.br/blog/wp-content/uploads/2014/07/Orkut-Google-Plu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384" y="77109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blog.chron.com/helpline/files/2013/08/pica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503" y="3807487"/>
            <a:ext cx="2369261" cy="236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48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72252" y="433553"/>
            <a:ext cx="6810232" cy="5953599"/>
          </a:xfrm>
        </p:spPr>
        <p:txBody>
          <a:bodyPr>
            <a:normAutofit fontScale="92500"/>
          </a:bodyPr>
          <a:lstStyle/>
          <a:p>
            <a:endParaRPr lang="es-MX" b="1" u="sng" dirty="0" smtClean="0">
              <a:latin typeface="Agency FB" panose="020B0503020202020204" pitchFamily="34" charset="0"/>
            </a:endParaRPr>
          </a:p>
          <a:p>
            <a:pPr algn="just"/>
            <a:r>
              <a:rPr lang="es-MX" b="1" dirty="0" smtClean="0">
                <a:latin typeface="Agency FB" panose="020B0503020202020204" pitchFamily="34" charset="0"/>
              </a:rPr>
              <a:t>YouTube </a:t>
            </a:r>
            <a:r>
              <a:rPr lang="es-MX" dirty="0">
                <a:latin typeface="Agency FB" panose="020B0503020202020204" pitchFamily="34" charset="0"/>
              </a:rPr>
              <a:t>es un portal del Internet que permite a sus usuarios subir y visualizar videos. Fue creado en febrero de 2005 por Chad </a:t>
            </a:r>
            <a:r>
              <a:rPr lang="es-MX" dirty="0" err="1">
                <a:latin typeface="Agency FB" panose="020B0503020202020204" pitchFamily="34" charset="0"/>
              </a:rPr>
              <a:t>Hurley</a:t>
            </a:r>
            <a:r>
              <a:rPr lang="es-MX" dirty="0">
                <a:latin typeface="Agency FB" panose="020B0503020202020204" pitchFamily="34" charset="0"/>
              </a:rPr>
              <a:t>, Steve </a:t>
            </a:r>
            <a:r>
              <a:rPr lang="es-MX" dirty="0" err="1">
                <a:latin typeface="Agency FB" panose="020B0503020202020204" pitchFamily="34" charset="0"/>
              </a:rPr>
              <a:t>Chen</a:t>
            </a:r>
            <a:r>
              <a:rPr lang="es-MX" dirty="0">
                <a:latin typeface="Agency FB" panose="020B0503020202020204" pitchFamily="34" charset="0"/>
              </a:rPr>
              <a:t> y </a:t>
            </a:r>
            <a:r>
              <a:rPr lang="es-MX" dirty="0" err="1">
                <a:latin typeface="Agency FB" panose="020B0503020202020204" pitchFamily="34" charset="0"/>
              </a:rPr>
              <a:t>Jawed</a:t>
            </a:r>
            <a:r>
              <a:rPr lang="es-MX" dirty="0">
                <a:latin typeface="Agency FB" panose="020B0503020202020204" pitchFamily="34" charset="0"/>
              </a:rPr>
              <a:t> Karim, quienes se conocieron trabajando en PayPal. Un año más tarde, YouTube fue adquirido por Google en 1.650 millones de dólares.</a:t>
            </a:r>
          </a:p>
          <a:p>
            <a:endParaRPr lang="es-MX" b="1" u="sng" dirty="0">
              <a:latin typeface="Agency FB" panose="020B0503020202020204" pitchFamily="34" charset="0"/>
            </a:endParaRPr>
          </a:p>
          <a:p>
            <a:pPr marL="0" indent="0">
              <a:buNone/>
            </a:pPr>
            <a:endParaRPr lang="es-MX" b="1" u="sng" dirty="0">
              <a:latin typeface="Agency FB" panose="020B0503020202020204" pitchFamily="34" charset="0"/>
            </a:endParaRPr>
          </a:p>
          <a:p>
            <a:pPr algn="just"/>
            <a:r>
              <a:rPr lang="es-MX" b="1" u="sng" dirty="0" smtClean="0">
                <a:latin typeface="Agency FB" panose="020B0503020202020204" pitchFamily="34" charset="0"/>
              </a:rPr>
              <a:t>Google </a:t>
            </a:r>
            <a:r>
              <a:rPr lang="es-MX" b="1" u="sng" dirty="0">
                <a:latin typeface="Agency FB" panose="020B0503020202020204" pitchFamily="34" charset="0"/>
              </a:rPr>
              <a:t>Drive: </a:t>
            </a:r>
            <a:r>
              <a:rPr lang="es-MX" dirty="0">
                <a:latin typeface="Agency FB" panose="020B0503020202020204" pitchFamily="34" charset="0"/>
              </a:rPr>
              <a:t>Google Drive es como tu propio repositorio de archivos y carpetas que te acompaña dondequiera que vayas. En él puedes guardar y compartir todo lo que quieras. Con Google Drive puedes acceder a archivos, a carpetas y a documentos de Google </a:t>
            </a:r>
            <a:r>
              <a:rPr lang="es-MX" dirty="0" err="1">
                <a:latin typeface="Agency FB" panose="020B0503020202020204" pitchFamily="34" charset="0"/>
              </a:rPr>
              <a:t>Docs</a:t>
            </a:r>
            <a:r>
              <a:rPr lang="es-MX" dirty="0">
                <a:latin typeface="Agency FB" panose="020B0503020202020204" pitchFamily="34" charset="0"/>
              </a:rPr>
              <a:t> desde un navegador web o desde cualquier dispositivo en el que hayas instalado Google Drive.</a:t>
            </a:r>
          </a:p>
          <a:p>
            <a:endParaRPr lang="es-MX" dirty="0" smtClean="0"/>
          </a:p>
          <a:p>
            <a:endParaRPr lang="es-MX" dirty="0"/>
          </a:p>
        </p:txBody>
      </p:sp>
      <p:pic>
        <p:nvPicPr>
          <p:cNvPr id="4" name="Imagen 3"/>
          <p:cNvPicPr>
            <a:picLocks noChangeAspect="1"/>
          </p:cNvPicPr>
          <p:nvPr/>
        </p:nvPicPr>
        <p:blipFill>
          <a:blip r:embed="rId2"/>
          <a:stretch>
            <a:fillRect/>
          </a:stretch>
        </p:blipFill>
        <p:spPr>
          <a:xfrm>
            <a:off x="1289999" y="3684783"/>
            <a:ext cx="2531374" cy="2531374"/>
          </a:xfrm>
          <a:prstGeom prst="rect">
            <a:avLst/>
          </a:prstGeom>
          <a:ln>
            <a:noFill/>
          </a:ln>
          <a:effectLst>
            <a:outerShdw blurRad="292100" dist="139700" dir="2700000" algn="tl" rotWithShape="0">
              <a:srgbClr val="333333">
                <a:alpha val="65000"/>
              </a:srgbClr>
            </a:outerShdw>
          </a:effectLst>
        </p:spPr>
      </p:pic>
      <p:pic>
        <p:nvPicPr>
          <p:cNvPr id="8196" name="Picture 4" descr="Resultado de imagen para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372" y="234878"/>
            <a:ext cx="4113996" cy="308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4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08361" y="489397"/>
            <a:ext cx="7405352" cy="5795493"/>
          </a:xfrm>
        </p:spPr>
        <p:txBody>
          <a:bodyPr/>
          <a:lstStyle/>
          <a:p>
            <a:pPr marL="0" indent="0" algn="just">
              <a:buNone/>
            </a:pPr>
            <a:endParaRPr lang="es-MX" dirty="0">
              <a:latin typeface="Agency FB" panose="020B0503020202020204" pitchFamily="34" charset="0"/>
            </a:endParaRPr>
          </a:p>
          <a:p>
            <a:pPr algn="just"/>
            <a:r>
              <a:rPr lang="es-MX" b="1" u="sng" dirty="0" smtClean="0">
                <a:latin typeface="Agency FB" panose="020B0503020202020204" pitchFamily="34" charset="0"/>
              </a:rPr>
              <a:t>Google Apps </a:t>
            </a:r>
            <a:r>
              <a:rPr lang="es-MX" b="1" u="sng" dirty="0" err="1" smtClean="0">
                <a:latin typeface="Agency FB" panose="020B0503020202020204" pitchFamily="34" charset="0"/>
              </a:rPr>
              <a:t>Vault</a:t>
            </a:r>
            <a:r>
              <a:rPr lang="es-MX" dirty="0" smtClean="0">
                <a:latin typeface="Agency FB" panose="020B0503020202020204" pitchFamily="34" charset="0"/>
              </a:rPr>
              <a:t> Es un complemento para Google Apps que te permite conservar, archivar, buscar y exportar el correo electrónico de tu organización para satisfacer los requisitos de Discovery y de cumplimiento normativo. El servicio </a:t>
            </a:r>
            <a:r>
              <a:rPr lang="es-MX" dirty="0" err="1" smtClean="0">
                <a:latin typeface="Agency FB" panose="020B0503020202020204" pitchFamily="34" charset="0"/>
              </a:rPr>
              <a:t>Vault</a:t>
            </a:r>
            <a:r>
              <a:rPr lang="es-MX" dirty="0" smtClean="0">
                <a:latin typeface="Agency FB" panose="020B0503020202020204" pitchFamily="34" charset="0"/>
              </a:rPr>
              <a:t> está totalmente basado en la Web, por lo que no hay necesidad de instalar o mantener ningún software.</a:t>
            </a:r>
          </a:p>
          <a:p>
            <a:pPr algn="just"/>
            <a:endParaRPr lang="es-MX" dirty="0">
              <a:latin typeface="Agency FB" panose="020B0503020202020204" pitchFamily="34" charset="0"/>
            </a:endParaRPr>
          </a:p>
          <a:p>
            <a:pPr algn="just"/>
            <a:r>
              <a:rPr lang="es-MX" b="1" u="sng" dirty="0">
                <a:latin typeface="Agency FB" panose="020B0503020202020204" pitchFamily="34" charset="0"/>
              </a:rPr>
              <a:t>Google Libros </a:t>
            </a:r>
            <a:r>
              <a:rPr lang="es-MX" dirty="0">
                <a:latin typeface="Agency FB" panose="020B0503020202020204" pitchFamily="34" charset="0"/>
              </a:rPr>
              <a:t>(antes conocido como Google Book </a:t>
            </a:r>
            <a:r>
              <a:rPr lang="es-MX" dirty="0" err="1">
                <a:latin typeface="Agency FB" panose="020B0503020202020204" pitchFamily="34" charset="0"/>
              </a:rPr>
              <a:t>Search</a:t>
            </a:r>
            <a:r>
              <a:rPr lang="es-MX" dirty="0">
                <a:latin typeface="Agency FB" panose="020B0503020202020204" pitchFamily="34" charset="0"/>
              </a:rPr>
              <a:t> y Google </a:t>
            </a:r>
            <a:r>
              <a:rPr lang="es-MX" dirty="0" err="1">
                <a:latin typeface="Agency FB" panose="020B0503020202020204" pitchFamily="34" charset="0"/>
              </a:rPr>
              <a:t>Print</a:t>
            </a:r>
            <a:r>
              <a:rPr lang="es-MX" dirty="0">
                <a:latin typeface="Agency FB" panose="020B0503020202020204" pitchFamily="34" charset="0"/>
              </a:rPr>
              <a:t>) es un servicio de Google que busca el texto completo de los libros que Google digitaliza, convierte el texto por medio de reconocimiento óptico de caracteres y los almacena en su base de datos en línea.</a:t>
            </a:r>
            <a:endParaRPr lang="es-MX" dirty="0" smtClean="0">
              <a:latin typeface="Agency FB" panose="020B0503020202020204" pitchFamily="34" charset="0"/>
            </a:endParaRPr>
          </a:p>
          <a:p>
            <a:pPr marL="0" indent="0" algn="just">
              <a:buNone/>
            </a:pPr>
            <a:endParaRPr lang="es-MX" dirty="0">
              <a:latin typeface="Agency FB" panose="020B0503020202020204" pitchFamily="34" charset="0"/>
            </a:endParaRPr>
          </a:p>
          <a:p>
            <a:pPr marL="0" indent="0" algn="just">
              <a:buNone/>
            </a:pPr>
            <a:endParaRPr lang="es-MX" dirty="0">
              <a:latin typeface="Agency FB" panose="020B0503020202020204" pitchFamily="34" charset="0"/>
            </a:endParaRPr>
          </a:p>
        </p:txBody>
      </p:sp>
      <p:pic>
        <p:nvPicPr>
          <p:cNvPr id="5" name="Imagen 4"/>
          <p:cNvPicPr>
            <a:picLocks noChangeAspect="1"/>
          </p:cNvPicPr>
          <p:nvPr/>
        </p:nvPicPr>
        <p:blipFill>
          <a:blip r:embed="rId2"/>
          <a:stretch>
            <a:fillRect/>
          </a:stretch>
        </p:blipFill>
        <p:spPr>
          <a:xfrm>
            <a:off x="1331943" y="669784"/>
            <a:ext cx="2052702" cy="2052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338" name="Picture 2" descr="https://lh3.ggpht.com/EvTGh2rm-wZpXkleg2sN9fUQeFCxKYPiRkVH2RTqiDLWi12iqWcQFFc8Fi8yoBCo-EKF=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4" y="3555241"/>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3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 y="174624"/>
            <a:ext cx="11013743" cy="4506557"/>
          </a:xfrm>
        </p:spPr>
        <p:txBody>
          <a:bodyPr/>
          <a:lstStyle/>
          <a:p>
            <a:pPr algn="just"/>
            <a:endParaRPr lang="es-MX" b="1" u="sng" dirty="0" smtClean="0">
              <a:latin typeface="Agency FB" panose="020B0503020202020204" pitchFamily="34" charset="0"/>
            </a:endParaRPr>
          </a:p>
          <a:p>
            <a:pPr algn="just"/>
            <a:r>
              <a:rPr lang="es-MX" b="1" u="sng" dirty="0" smtClean="0">
                <a:latin typeface="Agency FB" panose="020B0503020202020204" pitchFamily="34" charset="0"/>
              </a:rPr>
              <a:t>Google </a:t>
            </a:r>
            <a:r>
              <a:rPr lang="es-MX" b="1" u="sng" dirty="0">
                <a:latin typeface="Agency FB" panose="020B0503020202020204" pitchFamily="34" charset="0"/>
              </a:rPr>
              <a:t>Play Store </a:t>
            </a:r>
            <a:r>
              <a:rPr lang="es-MX" dirty="0">
                <a:latin typeface="Agency FB" panose="020B0503020202020204" pitchFamily="34" charset="0"/>
              </a:rPr>
              <a:t>(anteriormente Android </a:t>
            </a:r>
            <a:r>
              <a:rPr lang="es-MX" dirty="0" err="1">
                <a:latin typeface="Agency FB" panose="020B0503020202020204" pitchFamily="34" charset="0"/>
              </a:rPr>
              <a:t>Market</a:t>
            </a:r>
            <a:r>
              <a:rPr lang="es-MX" dirty="0">
                <a:latin typeface="Agency FB" panose="020B0503020202020204" pitchFamily="34" charset="0"/>
              </a:rPr>
              <a:t>) es una plataforma de distribución digital de aplicaciones móviles para los dispositivos con sistema operativo Android, así como una tienda en línea desarrollada y operada por Google. Esta plataforma permite a los usuarios navegar y descargar aplicaciones (desarrolladas mediante </a:t>
            </a:r>
            <a:r>
              <a:rPr lang="es-MX" dirty="0" smtClean="0">
                <a:latin typeface="Agency FB" panose="020B0503020202020204" pitchFamily="34" charset="0"/>
              </a:rPr>
              <a:t>Android </a:t>
            </a:r>
            <a:r>
              <a:rPr lang="es-MX" dirty="0">
                <a:latin typeface="Agency FB" panose="020B0503020202020204" pitchFamily="34" charset="0"/>
              </a:rPr>
              <a:t>SDK), juegos, música, libros, revistas y películas</a:t>
            </a:r>
            <a:r>
              <a:rPr lang="es-MX" dirty="0" smtClean="0">
                <a:latin typeface="Agency FB" panose="020B0503020202020204" pitchFamily="34" charset="0"/>
              </a:rPr>
              <a:t>.</a:t>
            </a:r>
          </a:p>
          <a:p>
            <a:pPr algn="just"/>
            <a:endParaRPr lang="es-MX" dirty="0">
              <a:latin typeface="Agency FB" panose="020B0503020202020204" pitchFamily="34" charset="0"/>
            </a:endParaRPr>
          </a:p>
          <a:p>
            <a:pPr algn="just"/>
            <a:endParaRPr lang="es-MX" dirty="0" smtClean="0">
              <a:latin typeface="Agency FB" panose="020B0503020202020204" pitchFamily="34" charset="0"/>
            </a:endParaRPr>
          </a:p>
          <a:p>
            <a:pPr algn="just"/>
            <a:endParaRPr lang="es-MX" dirty="0">
              <a:latin typeface="Agency FB" panose="020B0503020202020204" pitchFamily="34" charset="0"/>
            </a:endParaRPr>
          </a:p>
        </p:txBody>
      </p:sp>
      <p:pic>
        <p:nvPicPr>
          <p:cNvPr id="15362" name="Picture 2" descr="http://4.bp.blogspot.com/-DV3oSkBGKVw/VWdWwTZ0DSI/AAAAAAAABrs/KizNkOcUhGw/s1600/Google%2BPlay%2B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5838" y="2787792"/>
            <a:ext cx="3807726" cy="3807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24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4.bp.blogspot.com/-pS6veWJ4vM0/VYdC7cLIx_I/AAAAAAAAAGU/mBH5lanuPzE/s1600/pensando.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0" y="545910"/>
            <a:ext cx="8538049" cy="572469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3"/>
          <p:cNvSpPr>
            <a:spLocks noGrp="1"/>
          </p:cNvSpPr>
          <p:nvPr>
            <p:ph type="title"/>
          </p:nvPr>
        </p:nvSpPr>
        <p:spPr>
          <a:xfrm>
            <a:off x="420805" y="832513"/>
            <a:ext cx="11370860" cy="1596789"/>
          </a:xfrm>
        </p:spPr>
        <p:txBody>
          <a:bodyPr>
            <a:noAutofit/>
          </a:bodyPr>
          <a:lstStyle/>
          <a:p>
            <a:pPr algn="just"/>
            <a:r>
              <a:rPr lang="es-MX" sz="2800" dirty="0">
                <a:latin typeface="Agency FB" panose="020B0503020202020204" pitchFamily="34" charset="0"/>
              </a:rPr>
              <a:t>Después de crear una cuenta de Google, los usuarios pueden agregar otras aplicaciones de Google. La configuración de la cuenta se </a:t>
            </a:r>
            <a:r>
              <a:rPr lang="es-MX" sz="2800" dirty="0" smtClean="0">
                <a:latin typeface="Agency FB" panose="020B0503020202020204" pitchFamily="34" charset="0"/>
              </a:rPr>
              <a:t> </a:t>
            </a:r>
            <a:r>
              <a:rPr lang="es-MX" sz="2800" dirty="0">
                <a:latin typeface="Agency FB" panose="020B0503020202020204" pitchFamily="34" charset="0"/>
              </a:rPr>
              <a:t>almacena en un lugar, pero muchas aplicaciones pueden almacenar sus propios </a:t>
            </a:r>
            <a:r>
              <a:rPr lang="es-MX" sz="2800" dirty="0" smtClean="0">
                <a:latin typeface="Agency FB" panose="020B0503020202020204" pitchFamily="34" charset="0"/>
              </a:rPr>
              <a:t>ajustes.</a:t>
            </a:r>
            <a:endParaRPr lang="es-MX" sz="2800" dirty="0">
              <a:latin typeface="Agency FB" panose="020B0503020202020204" pitchFamily="34" charset="0"/>
            </a:endParaRPr>
          </a:p>
        </p:txBody>
      </p:sp>
    </p:spTree>
    <p:extLst>
      <p:ext uri="{BB962C8B-B14F-4D97-AF65-F5344CB8AC3E}">
        <p14:creationId xmlns:p14="http://schemas.microsoft.com/office/powerpoint/2010/main" val="3623839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lgn="ctr">
              <a:lnSpc>
                <a:spcPct val="100000"/>
              </a:lnSpc>
              <a:spcBef>
                <a:spcPts val="0"/>
              </a:spcBef>
            </a:pPr>
            <a:r>
              <a:rPr lang="es-ES" sz="66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ea typeface="+mn-ea"/>
                <a:cs typeface="+mn-cs"/>
              </a:rPr>
              <a:t>Google </a:t>
            </a:r>
            <a:r>
              <a:rPr lang="es-ES" sz="6600" b="1" dirty="0" smtClean="0">
                <a:ln w="6600">
                  <a:solidFill>
                    <a:srgbClr val="ED7D31"/>
                  </a:solidFill>
                  <a:prstDash val="solid"/>
                </a:ln>
                <a:solidFill>
                  <a:srgbClr val="FFFFFF"/>
                </a:solidFill>
                <a:effectLst>
                  <a:outerShdw dist="38100" dir="2700000" algn="tl" rotWithShape="0">
                    <a:srgbClr val="ED7D31"/>
                  </a:outerShdw>
                </a:effectLst>
                <a:latin typeface="Calibri" panose="020F0502020204030204"/>
                <a:ea typeface="+mn-ea"/>
                <a:cs typeface="+mn-cs"/>
              </a:rPr>
              <a:t>Apps  ¿Qué son?</a:t>
            </a:r>
            <a:r>
              <a:rPr lang="es-ES" sz="66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ea typeface="+mn-ea"/>
                <a:cs typeface="+mn-cs"/>
              </a:rPr>
              <a:t/>
            </a:r>
            <a:br>
              <a:rPr lang="es-ES" sz="6600"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a:ea typeface="+mn-ea"/>
                <a:cs typeface="+mn-cs"/>
              </a:rPr>
            </a:br>
            <a:endParaRPr lang="es-MX" dirty="0"/>
          </a:p>
        </p:txBody>
      </p:sp>
      <p:sp>
        <p:nvSpPr>
          <p:cNvPr id="3" name="Marcador de contenido 2"/>
          <p:cNvSpPr>
            <a:spLocks noGrp="1"/>
          </p:cNvSpPr>
          <p:nvPr>
            <p:ph idx="1"/>
          </p:nvPr>
        </p:nvSpPr>
        <p:spPr>
          <a:xfrm>
            <a:off x="1031383" y="2366538"/>
            <a:ext cx="4480775" cy="2540313"/>
          </a:xfrm>
        </p:spPr>
        <p:txBody>
          <a:bodyPr/>
          <a:lstStyle/>
          <a:p>
            <a:pPr algn="just"/>
            <a:r>
              <a:rPr lang="es-MX" dirty="0" smtClean="0">
                <a:latin typeface="Britannic Bold" panose="020B0903060703020204" pitchFamily="34" charset="0"/>
              </a:rPr>
              <a:t> Es un servicio de Google que proporciona varios productos con un nombre de dominio personalizado por el cliente.</a:t>
            </a:r>
            <a:endParaRPr lang="es-MX" dirty="0">
              <a:latin typeface="Britannic Bold" panose="020B0903060703020204" pitchFamily="34" charset="0"/>
            </a:endParaRPr>
          </a:p>
        </p:txBody>
      </p:sp>
      <p:pic>
        <p:nvPicPr>
          <p:cNvPr id="4" name="Imagen 3"/>
          <p:cNvPicPr>
            <a:picLocks noChangeAspect="1"/>
          </p:cNvPicPr>
          <p:nvPr/>
        </p:nvPicPr>
        <p:blipFill>
          <a:blip r:embed="rId2"/>
          <a:stretch>
            <a:fillRect/>
          </a:stretch>
        </p:blipFill>
        <p:spPr>
          <a:xfrm rot="794626">
            <a:off x="6856927" y="2303193"/>
            <a:ext cx="3810000" cy="2667000"/>
          </a:xfrm>
          <a:prstGeom prst="rect">
            <a:avLst/>
          </a:prstGeom>
          <a:ln w="38100">
            <a:solidFill>
              <a:srgbClr val="7030A0"/>
            </a:solidFill>
            <a:prstDash val="dashDot"/>
          </a:ln>
        </p:spPr>
      </p:pic>
      <p:sp>
        <p:nvSpPr>
          <p:cNvPr id="5" name="CuadroTexto 4"/>
          <p:cNvSpPr txBox="1"/>
          <p:nvPr/>
        </p:nvSpPr>
        <p:spPr>
          <a:xfrm>
            <a:off x="5692462" y="6065949"/>
            <a:ext cx="2686954" cy="400110"/>
          </a:xfrm>
          <a:prstGeom prst="rect">
            <a:avLst/>
          </a:prstGeom>
          <a:noFill/>
        </p:spPr>
        <p:txBody>
          <a:bodyPr wrap="none" rtlCol="0">
            <a:spAutoFit/>
          </a:bodyPr>
          <a:lstStyle/>
          <a:p>
            <a:r>
              <a:rPr lang="es-MX" sz="2000" dirty="0" smtClean="0">
                <a:solidFill>
                  <a:srgbClr val="00B050"/>
                </a:solidFill>
                <a:latin typeface="Aharoni" panose="02010803020104030203" pitchFamily="2" charset="-79"/>
                <a:cs typeface="Aharoni" panose="02010803020104030203" pitchFamily="2" charset="-79"/>
              </a:rPr>
              <a:t>Creadas Rajen </a:t>
            </a:r>
            <a:r>
              <a:rPr lang="es-MX" sz="2000" dirty="0" err="1" smtClean="0">
                <a:solidFill>
                  <a:srgbClr val="00B050"/>
                </a:solidFill>
                <a:latin typeface="Aharoni" panose="02010803020104030203" pitchFamily="2" charset="-79"/>
                <a:cs typeface="Aharoni" panose="02010803020104030203" pitchFamily="2" charset="-79"/>
              </a:rPr>
              <a:t>Sheth</a:t>
            </a:r>
            <a:endParaRPr lang="es-MX" sz="2000" dirty="0">
              <a:solidFill>
                <a:srgbClr val="00B050"/>
              </a:solidFill>
              <a:latin typeface="Aharoni" panose="02010803020104030203" pitchFamily="2" charset="-79"/>
              <a:cs typeface="Aharoni" panose="02010803020104030203" pitchFamily="2" charset="-79"/>
            </a:endParaRPr>
          </a:p>
        </p:txBody>
      </p:sp>
      <p:sp>
        <p:nvSpPr>
          <p:cNvPr id="7" name="Flecha abajo 6"/>
          <p:cNvSpPr/>
          <p:nvPr/>
        </p:nvSpPr>
        <p:spPr>
          <a:xfrm>
            <a:off x="6383153" y="4920393"/>
            <a:ext cx="953037" cy="978408"/>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61236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g-QIVRQl0n4/VCL9e2qCfBI/AAAAAAAAArc/gizSQ-GPiq0/s1600/img_boletins_levantamento_dados.gif"/>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88709" y="829056"/>
            <a:ext cx="9751730" cy="563772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MX" dirty="0" smtClean="0">
                <a:latin typeface="Agency FB" panose="020B0503020202020204" pitchFamily="34" charset="0"/>
              </a:rPr>
              <a:t>Referencias</a:t>
            </a:r>
            <a:endParaRPr lang="es-MX" dirty="0">
              <a:latin typeface="Agency FB" panose="020B0503020202020204" pitchFamily="34" charset="0"/>
            </a:endParaRPr>
          </a:p>
        </p:txBody>
      </p:sp>
      <p:sp>
        <p:nvSpPr>
          <p:cNvPr id="3" name="Marcador de contenido 2"/>
          <p:cNvSpPr>
            <a:spLocks noGrp="1"/>
          </p:cNvSpPr>
          <p:nvPr>
            <p:ph idx="1"/>
          </p:nvPr>
        </p:nvSpPr>
        <p:spPr/>
        <p:txBody>
          <a:bodyPr/>
          <a:lstStyle/>
          <a:p>
            <a:r>
              <a:rPr lang="es-MX" dirty="0" smtClean="0">
                <a:latin typeface="Agency FB" panose="020B0503020202020204" pitchFamily="34" charset="0"/>
              </a:rPr>
              <a:t>Arroba </a:t>
            </a:r>
            <a:r>
              <a:rPr lang="es-MX" dirty="0" err="1" smtClean="0">
                <a:latin typeface="Agency FB" panose="020B0503020202020204" pitchFamily="34" charset="0"/>
              </a:rPr>
              <a:t>System</a:t>
            </a:r>
            <a:r>
              <a:rPr lang="es-MX" dirty="0" smtClean="0">
                <a:latin typeface="Agency FB" panose="020B0503020202020204" pitchFamily="34" charset="0"/>
              </a:rPr>
              <a:t>. (S.F.). “</a:t>
            </a:r>
            <a:r>
              <a:rPr lang="es-MX" dirty="0">
                <a:latin typeface="Agency FB" panose="020B0503020202020204" pitchFamily="34" charset="0"/>
              </a:rPr>
              <a:t>¿Qué es Google Apps</a:t>
            </a:r>
            <a:r>
              <a:rPr lang="es-MX" dirty="0" smtClean="0">
                <a:latin typeface="Agency FB" panose="020B0503020202020204" pitchFamily="34" charset="0"/>
              </a:rPr>
              <a:t>?”. Obtenido en octubre de 2015. En </a:t>
            </a:r>
            <a:r>
              <a:rPr lang="es-MX" dirty="0">
                <a:latin typeface="Agency FB" panose="020B0503020202020204" pitchFamily="34" charset="0"/>
              </a:rPr>
              <a:t>la pág. </a:t>
            </a:r>
            <a:r>
              <a:rPr lang="es-MX" dirty="0">
                <a:latin typeface="Agency FB" panose="020B0503020202020204" pitchFamily="34" charset="0"/>
                <a:hlinkClick r:id="rId3"/>
              </a:rPr>
              <a:t>http://</a:t>
            </a:r>
            <a:r>
              <a:rPr lang="es-MX" dirty="0" smtClean="0">
                <a:latin typeface="Agency FB" panose="020B0503020202020204" pitchFamily="34" charset="0"/>
                <a:hlinkClick r:id="rId3"/>
              </a:rPr>
              <a:t>arrobasystem.com/pages/que-es-google-apps</a:t>
            </a:r>
            <a:endParaRPr lang="es-MX" dirty="0" smtClean="0">
              <a:latin typeface="Agency FB" panose="020B0503020202020204" pitchFamily="34" charset="0"/>
            </a:endParaRPr>
          </a:p>
          <a:p>
            <a:endParaRPr lang="es-MX" dirty="0">
              <a:latin typeface="Agency FB" panose="020B0503020202020204" pitchFamily="34" charset="0"/>
            </a:endParaRPr>
          </a:p>
          <a:p>
            <a:r>
              <a:rPr lang="es-MX" dirty="0" err="1" smtClean="0">
                <a:latin typeface="Agency FB" panose="020B0503020202020204" pitchFamily="34" charset="0"/>
              </a:rPr>
              <a:t>Wingu</a:t>
            </a:r>
            <a:r>
              <a:rPr lang="es-MX" dirty="0" smtClean="0">
                <a:latin typeface="Agency FB" panose="020B0503020202020204" pitchFamily="34" charset="0"/>
              </a:rPr>
              <a:t>. (S.F</a:t>
            </a:r>
            <a:r>
              <a:rPr lang="es-MX" dirty="0">
                <a:latin typeface="Agency FB" panose="020B0503020202020204" pitchFamily="34" charset="0"/>
              </a:rPr>
              <a:t>.). “Google Apps, ¿qué es? ¿para qué sirve</a:t>
            </a:r>
            <a:r>
              <a:rPr lang="es-MX" dirty="0" smtClean="0">
                <a:latin typeface="Agency FB" panose="020B0503020202020204" pitchFamily="34" charset="0"/>
              </a:rPr>
              <a:t>?”. Obtenido en octubre de 2015.En </a:t>
            </a:r>
            <a:r>
              <a:rPr lang="es-MX" dirty="0">
                <a:latin typeface="Agency FB" panose="020B0503020202020204" pitchFamily="34" charset="0"/>
              </a:rPr>
              <a:t>la pág. http://www.winguweb.org/blog/google-apps-%C2%BFque-es-%C2%BFpara-que-sirve/</a:t>
            </a:r>
            <a:endParaRPr lang="es-MX" dirty="0">
              <a:latin typeface="Agency FB" panose="020B0503020202020204" pitchFamily="34" charset="0"/>
            </a:endParaRPr>
          </a:p>
          <a:p>
            <a:endParaRPr lang="es-MX" dirty="0"/>
          </a:p>
        </p:txBody>
      </p:sp>
    </p:spTree>
    <p:extLst>
      <p:ext uri="{BB962C8B-B14F-4D97-AF65-F5344CB8AC3E}">
        <p14:creationId xmlns:p14="http://schemas.microsoft.com/office/powerpoint/2010/main" val="15720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01.i.aliimg.com/img/pb/693/241/261/1281080236343_hz-myalibaba-temp13_26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006714">
            <a:off x="-6418" y="-55381"/>
            <a:ext cx="7582224" cy="649462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51347" y="310533"/>
            <a:ext cx="5753669" cy="5735425"/>
          </a:xfrm>
        </p:spPr>
        <p:txBody>
          <a:bodyPr>
            <a:normAutofit/>
          </a:bodyPr>
          <a:lstStyle/>
          <a:p>
            <a:pPr algn="ctr"/>
            <a:r>
              <a:rPr lang="es-MX" sz="9600" b="1" dirty="0" smtClean="0">
                <a:ln w="12700">
                  <a:solidFill>
                    <a:schemeClr val="accent5"/>
                  </a:solidFill>
                  <a:prstDash val="solid"/>
                </a:ln>
                <a:pattFill prst="ltDnDiag">
                  <a:fgClr>
                    <a:schemeClr val="accent5">
                      <a:lumMod val="60000"/>
                      <a:lumOff val="40000"/>
                    </a:schemeClr>
                  </a:fgClr>
                  <a:bgClr>
                    <a:schemeClr val="bg1"/>
                  </a:bgClr>
                </a:pattFill>
                <a:latin typeface="Agency FB" panose="020B0503020202020204" pitchFamily="34" charset="0"/>
              </a:rPr>
              <a:t>Gracias </a:t>
            </a:r>
            <a:br>
              <a:rPr lang="es-MX" sz="9600" b="1" dirty="0" smtClean="0">
                <a:ln w="12700">
                  <a:solidFill>
                    <a:schemeClr val="accent5"/>
                  </a:solidFill>
                  <a:prstDash val="solid"/>
                </a:ln>
                <a:pattFill prst="ltDnDiag">
                  <a:fgClr>
                    <a:schemeClr val="accent5">
                      <a:lumMod val="60000"/>
                      <a:lumOff val="40000"/>
                    </a:schemeClr>
                  </a:fgClr>
                  <a:bgClr>
                    <a:schemeClr val="bg1"/>
                  </a:bgClr>
                </a:pattFill>
                <a:latin typeface="Agency FB" panose="020B0503020202020204" pitchFamily="34" charset="0"/>
              </a:rPr>
            </a:br>
            <a:r>
              <a:rPr lang="es-MX" sz="9600" b="1" dirty="0" smtClean="0">
                <a:ln w="12700">
                  <a:solidFill>
                    <a:schemeClr val="accent5"/>
                  </a:solidFill>
                  <a:prstDash val="solid"/>
                </a:ln>
                <a:pattFill prst="ltDnDiag">
                  <a:fgClr>
                    <a:schemeClr val="accent5">
                      <a:lumMod val="60000"/>
                      <a:lumOff val="40000"/>
                    </a:schemeClr>
                  </a:fgClr>
                  <a:bgClr>
                    <a:schemeClr val="bg1"/>
                  </a:bgClr>
                </a:pattFill>
                <a:latin typeface="Agency FB" panose="020B0503020202020204" pitchFamily="34" charset="0"/>
              </a:rPr>
              <a:t>por su </a:t>
            </a:r>
            <a:br>
              <a:rPr lang="es-MX" sz="9600" b="1" dirty="0" smtClean="0">
                <a:ln w="12700">
                  <a:solidFill>
                    <a:schemeClr val="accent5"/>
                  </a:solidFill>
                  <a:prstDash val="solid"/>
                </a:ln>
                <a:pattFill prst="ltDnDiag">
                  <a:fgClr>
                    <a:schemeClr val="accent5">
                      <a:lumMod val="60000"/>
                      <a:lumOff val="40000"/>
                    </a:schemeClr>
                  </a:fgClr>
                  <a:bgClr>
                    <a:schemeClr val="bg1"/>
                  </a:bgClr>
                </a:pattFill>
                <a:latin typeface="Agency FB" panose="020B0503020202020204" pitchFamily="34" charset="0"/>
              </a:rPr>
            </a:br>
            <a:r>
              <a:rPr lang="es-MX" sz="9600" b="1" dirty="0" smtClean="0">
                <a:ln w="12700">
                  <a:solidFill>
                    <a:schemeClr val="accent5"/>
                  </a:solidFill>
                  <a:prstDash val="solid"/>
                </a:ln>
                <a:pattFill prst="ltDnDiag">
                  <a:fgClr>
                    <a:schemeClr val="accent5">
                      <a:lumMod val="60000"/>
                      <a:lumOff val="40000"/>
                    </a:schemeClr>
                  </a:fgClr>
                  <a:bgClr>
                    <a:schemeClr val="bg1"/>
                  </a:bgClr>
                </a:pattFill>
                <a:latin typeface="Agency FB" panose="020B0503020202020204" pitchFamily="34" charset="0"/>
              </a:rPr>
              <a:t>atención </a:t>
            </a:r>
            <a:endParaRPr lang="es-MX" sz="9600" b="1" dirty="0">
              <a:ln w="12700">
                <a:solidFill>
                  <a:schemeClr val="accent5"/>
                </a:solidFill>
                <a:prstDash val="solid"/>
              </a:ln>
              <a:pattFill prst="ltDnDiag">
                <a:fgClr>
                  <a:schemeClr val="accent5">
                    <a:lumMod val="60000"/>
                    <a:lumOff val="40000"/>
                  </a:schemeClr>
                </a:fgClr>
                <a:bgClr>
                  <a:schemeClr val="bg1"/>
                </a:bgClr>
              </a:pattFill>
              <a:latin typeface="Agency FB" panose="020B0503020202020204" pitchFamily="34" charset="0"/>
            </a:endParaRPr>
          </a:p>
        </p:txBody>
      </p:sp>
      <p:pic>
        <p:nvPicPr>
          <p:cNvPr id="17410" name="Picture 2" descr="http://oithelp.nd.edu/assets/60791/googleappsfo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921" y="1030357"/>
            <a:ext cx="42862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6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rot="20882308">
            <a:off x="54798" y="523554"/>
            <a:ext cx="5473315" cy="1280756"/>
          </a:xfrm>
          <a:prstGeom prst="rect">
            <a:avLst/>
          </a:prstGeom>
        </p:spPr>
      </p:pic>
      <p:sp>
        <p:nvSpPr>
          <p:cNvPr id="3" name="Marcador de contenido 2"/>
          <p:cNvSpPr>
            <a:spLocks noGrp="1"/>
          </p:cNvSpPr>
          <p:nvPr>
            <p:ph idx="1"/>
          </p:nvPr>
        </p:nvSpPr>
        <p:spPr>
          <a:xfrm>
            <a:off x="451834" y="2357591"/>
            <a:ext cx="5382296" cy="3094105"/>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es-MX" sz="3200" dirty="0" smtClean="0">
                <a:latin typeface="Juice ITC" panose="04040403040A02020202" pitchFamily="82" charset="0"/>
              </a:rPr>
              <a:t> Cuenta con varias </a:t>
            </a:r>
            <a:r>
              <a:rPr lang="es-MX" sz="3200" b="1" dirty="0" smtClean="0">
                <a:latin typeface="Juice ITC" panose="04040403040A02020202" pitchFamily="82" charset="0"/>
              </a:rPr>
              <a:t>“aplicaciones web”</a:t>
            </a:r>
            <a:r>
              <a:rPr lang="es-MX" sz="3200" dirty="0" smtClean="0">
                <a:latin typeface="Juice ITC" panose="04040403040A02020202" pitchFamily="82" charset="0"/>
              </a:rPr>
              <a:t> con funciones similares a las </a:t>
            </a:r>
            <a:r>
              <a:rPr lang="es-MX" sz="3200" b="1" dirty="0" smtClean="0">
                <a:latin typeface="Juice ITC" panose="04040403040A02020202" pitchFamily="82" charset="0"/>
              </a:rPr>
              <a:t>suites ofimáticas </a:t>
            </a:r>
            <a:r>
              <a:rPr lang="es-MX" sz="3200" dirty="0" smtClean="0">
                <a:latin typeface="Juice ITC" panose="04040403040A02020202" pitchFamily="82" charset="0"/>
              </a:rPr>
              <a:t>tradicionales, incluyendo Gmail, </a:t>
            </a:r>
            <a:r>
              <a:rPr lang="es-MX" sz="3200" dirty="0" err="1" smtClean="0">
                <a:latin typeface="Juice ITC" panose="04040403040A02020202" pitchFamily="82" charset="0"/>
              </a:rPr>
              <a:t>Hangouts</a:t>
            </a:r>
            <a:r>
              <a:rPr lang="es-MX" sz="3200" dirty="0" smtClean="0">
                <a:latin typeface="Juice ITC" panose="04040403040A02020202" pitchFamily="82" charset="0"/>
              </a:rPr>
              <a:t>, Calendar, Drive, </a:t>
            </a:r>
            <a:r>
              <a:rPr lang="es-MX" sz="3200" dirty="0" err="1" smtClean="0">
                <a:latin typeface="Juice ITC" panose="04040403040A02020202" pitchFamily="82" charset="0"/>
              </a:rPr>
              <a:t>Docs</a:t>
            </a:r>
            <a:r>
              <a:rPr lang="es-MX" sz="3200" dirty="0" smtClean="0">
                <a:latin typeface="Juice ITC" panose="04040403040A02020202" pitchFamily="82" charset="0"/>
              </a:rPr>
              <a:t>, </a:t>
            </a:r>
            <a:r>
              <a:rPr lang="es-MX" sz="3200" dirty="0" err="1" smtClean="0">
                <a:latin typeface="Juice ITC" panose="04040403040A02020202" pitchFamily="82" charset="0"/>
              </a:rPr>
              <a:t>Sheets</a:t>
            </a:r>
            <a:r>
              <a:rPr lang="es-MX" sz="3200" dirty="0" smtClean="0">
                <a:latin typeface="Juice ITC" panose="04040403040A02020202" pitchFamily="82" charset="0"/>
              </a:rPr>
              <a:t>, </a:t>
            </a:r>
            <a:r>
              <a:rPr lang="es-MX" sz="3200" dirty="0" err="1" smtClean="0">
                <a:latin typeface="Juice ITC" panose="04040403040A02020202" pitchFamily="82" charset="0"/>
              </a:rPr>
              <a:t>Slides</a:t>
            </a:r>
            <a:r>
              <a:rPr lang="es-MX" sz="3200" dirty="0" smtClean="0">
                <a:latin typeface="Juice ITC" panose="04040403040A02020202" pitchFamily="82" charset="0"/>
              </a:rPr>
              <a:t>, </a:t>
            </a:r>
            <a:r>
              <a:rPr lang="es-MX" sz="3200" dirty="0" err="1" smtClean="0">
                <a:latin typeface="Juice ITC" panose="04040403040A02020202" pitchFamily="82" charset="0"/>
              </a:rPr>
              <a:t>Groups</a:t>
            </a:r>
            <a:r>
              <a:rPr lang="es-MX" sz="3200" dirty="0" smtClean="0">
                <a:latin typeface="Juice ITC" panose="04040403040A02020202" pitchFamily="82" charset="0"/>
              </a:rPr>
              <a:t>, News, Play, </a:t>
            </a:r>
            <a:r>
              <a:rPr lang="es-MX" sz="3200" dirty="0" err="1" smtClean="0">
                <a:latin typeface="Juice ITC" panose="04040403040A02020202" pitchFamily="82" charset="0"/>
              </a:rPr>
              <a:t>Sites</a:t>
            </a:r>
            <a:r>
              <a:rPr lang="es-MX" sz="3200" dirty="0" smtClean="0">
                <a:latin typeface="Juice ITC" panose="04040403040A02020202" pitchFamily="82" charset="0"/>
              </a:rPr>
              <a:t> y </a:t>
            </a:r>
            <a:r>
              <a:rPr lang="es-MX" sz="3200" dirty="0" err="1" smtClean="0">
                <a:latin typeface="Juice ITC" panose="04040403040A02020202" pitchFamily="82" charset="0"/>
              </a:rPr>
              <a:t>Vault</a:t>
            </a:r>
            <a:r>
              <a:rPr lang="es-MX" sz="3200" dirty="0" smtClean="0">
                <a:latin typeface="Juice ITC" panose="04040403040A02020202" pitchFamily="82" charset="0"/>
              </a:rPr>
              <a:t>.</a:t>
            </a:r>
            <a:endParaRPr lang="es-MX" sz="3200" dirty="0">
              <a:latin typeface="Juice ITC" panose="04040403040A02020202" pitchFamily="82" charset="0"/>
            </a:endParaRPr>
          </a:p>
        </p:txBody>
      </p:sp>
      <p:cxnSp>
        <p:nvCxnSpPr>
          <p:cNvPr id="5" name="Conector curvado 4"/>
          <p:cNvCxnSpPr/>
          <p:nvPr/>
        </p:nvCxnSpPr>
        <p:spPr>
          <a:xfrm flipV="1">
            <a:off x="4237149" y="1047119"/>
            <a:ext cx="2871989" cy="1310472"/>
          </a:xfrm>
          <a:prstGeom prst="curvedConnector3">
            <a:avLst/>
          </a:prstGeom>
          <a:ln w="28575">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6928834" y="296213"/>
            <a:ext cx="4449371"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MX" dirty="0" smtClean="0">
                <a:latin typeface="Aharoni" panose="02010803020104030203" pitchFamily="2" charset="-79"/>
                <a:cs typeface="Aharoni" panose="02010803020104030203" pitchFamily="2" charset="-79"/>
              </a:rPr>
              <a:t>Herramientas que los usuarios pueden utilizar accediendo a un servidor web a través de Internet o de una intranet mediante un navegador.</a:t>
            </a:r>
            <a:endParaRPr lang="es-MX" dirty="0">
              <a:latin typeface="Aharoni" panose="02010803020104030203" pitchFamily="2" charset="-79"/>
              <a:cs typeface="Aharoni" panose="02010803020104030203" pitchFamily="2" charset="-79"/>
            </a:endParaRPr>
          </a:p>
        </p:txBody>
      </p:sp>
      <p:pic>
        <p:nvPicPr>
          <p:cNvPr id="10" name="Imagen 9"/>
          <p:cNvPicPr>
            <a:picLocks noChangeAspect="1"/>
          </p:cNvPicPr>
          <p:nvPr/>
        </p:nvPicPr>
        <p:blipFill>
          <a:blip r:embed="rId3"/>
          <a:stretch>
            <a:fillRect/>
          </a:stretch>
        </p:blipFill>
        <p:spPr>
          <a:xfrm>
            <a:off x="7292522" y="2085058"/>
            <a:ext cx="3721994" cy="2781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32610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ncko.com/img/googleappssu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91" y="2412922"/>
            <a:ext cx="9684382" cy="3858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eclaunch.com/wp-content/uploads/2012/09/google_apps_cloud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518" y="412671"/>
            <a:ext cx="881062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1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873320" y="2920621"/>
            <a:ext cx="3416712" cy="3664424"/>
          </a:xfrm>
          <a:prstGeom prst="rect">
            <a:avLst/>
          </a:prstGeom>
          <a:effectLst>
            <a:softEdge rad="127000"/>
          </a:effectLst>
        </p:spPr>
      </p:pic>
      <p:sp>
        <p:nvSpPr>
          <p:cNvPr id="6" name="Llamada de nube 5"/>
          <p:cNvSpPr/>
          <p:nvPr/>
        </p:nvSpPr>
        <p:spPr>
          <a:xfrm>
            <a:off x="7500654" y="351189"/>
            <a:ext cx="3219719" cy="2274023"/>
          </a:xfrm>
          <a:prstGeom prst="cloudCallout">
            <a:avLst>
              <a:gd name="adj1" fmla="val 41567"/>
              <a:gd name="adj2" fmla="val 76659"/>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Permite una colaboración segura en tiempo real entre grupos de trabajo de cualquier tamaño</a:t>
            </a:r>
            <a:endParaRPr lang="es-MX" dirty="0"/>
          </a:p>
        </p:txBody>
      </p:sp>
      <p:sp>
        <p:nvSpPr>
          <p:cNvPr id="9" name="Marcador de contenido 8"/>
          <p:cNvSpPr>
            <a:spLocks noGrp="1"/>
          </p:cNvSpPr>
          <p:nvPr>
            <p:ph idx="1"/>
          </p:nvPr>
        </p:nvSpPr>
        <p:spPr>
          <a:xfrm>
            <a:off x="3196387" y="481460"/>
            <a:ext cx="4018208" cy="5534238"/>
          </a:xfrm>
        </p:spPr>
        <p:txBody>
          <a:bodyPr>
            <a:normAutofit lnSpcReduction="10000"/>
          </a:bodyPr>
          <a:lstStyle/>
          <a:p>
            <a:pPr marL="0" indent="0" algn="just">
              <a:buNone/>
            </a:pPr>
            <a:r>
              <a:rPr lang="es-MX" b="1" dirty="0" smtClean="0">
                <a:latin typeface="Agency FB" panose="020B0503020202020204" pitchFamily="34" charset="0"/>
              </a:rPr>
              <a:t>Google Apps </a:t>
            </a:r>
            <a:r>
              <a:rPr lang="es-MX" dirty="0" smtClean="0">
                <a:latin typeface="Agency FB" panose="020B0503020202020204" pitchFamily="34" charset="0"/>
              </a:rPr>
              <a:t>ofrece los siguientes productos:</a:t>
            </a:r>
          </a:p>
          <a:p>
            <a:pPr marL="0" indent="0" algn="just">
              <a:buNone/>
            </a:pPr>
            <a:endParaRPr lang="es-MX" dirty="0">
              <a:latin typeface="Agency FB" panose="020B0503020202020204" pitchFamily="34" charset="0"/>
            </a:endParaRPr>
          </a:p>
          <a:p>
            <a:pPr algn="just"/>
            <a:r>
              <a:rPr lang="es-MX" b="1" u="sng" dirty="0">
                <a:latin typeface="Agency FB" panose="020B0503020202020204" pitchFamily="34" charset="0"/>
              </a:rPr>
              <a:t>Una cuenta de Google </a:t>
            </a:r>
            <a:r>
              <a:rPr lang="es-MX" dirty="0">
                <a:latin typeface="Agency FB" panose="020B0503020202020204" pitchFamily="34" charset="0"/>
              </a:rPr>
              <a:t>es una cuenta de usuario que permite acceder a servicios propiedad de </a:t>
            </a:r>
            <a:r>
              <a:rPr lang="es-MX" dirty="0" smtClean="0">
                <a:latin typeface="Agency FB" panose="020B0503020202020204" pitchFamily="34" charset="0"/>
              </a:rPr>
              <a:t>Google.</a:t>
            </a:r>
          </a:p>
          <a:p>
            <a:pPr algn="just"/>
            <a:endParaRPr lang="es-MX" dirty="0">
              <a:latin typeface="Agency FB" panose="020B0503020202020204" pitchFamily="34" charset="0"/>
            </a:endParaRPr>
          </a:p>
          <a:p>
            <a:pPr algn="just"/>
            <a:r>
              <a:rPr lang="es-MX" b="1" u="sng" dirty="0">
                <a:latin typeface="Agency FB" panose="020B0503020202020204" pitchFamily="34" charset="0"/>
              </a:rPr>
              <a:t>Historial web </a:t>
            </a:r>
            <a:r>
              <a:rPr lang="es-MX" dirty="0">
                <a:latin typeface="Agency FB" panose="020B0503020202020204" pitchFamily="34" charset="0"/>
              </a:rPr>
              <a:t>de un usuario se utiliza para personalizar los resultados de búsqueda con la ayuda de Google Búsqueda </a:t>
            </a:r>
            <a:r>
              <a:rPr lang="es-MX" dirty="0" smtClean="0">
                <a:latin typeface="Agency FB" panose="020B0503020202020204" pitchFamily="34" charset="0"/>
              </a:rPr>
              <a:t>personalizada.</a:t>
            </a:r>
            <a:endParaRPr lang="es-MX" dirty="0">
              <a:latin typeface="Agency FB" panose="020B0503020202020204" pitchFamily="34" charset="0"/>
            </a:endParaRPr>
          </a:p>
          <a:p>
            <a:pPr algn="just"/>
            <a:endParaRPr lang="es-MX" dirty="0" smtClean="0">
              <a:latin typeface="Agency FB" panose="020B0503020202020204" pitchFamily="34" charset="0"/>
            </a:endParaRPr>
          </a:p>
        </p:txBody>
      </p:sp>
      <p:pic>
        <p:nvPicPr>
          <p:cNvPr id="2050" name="Picture 2" descr="https://www.gstatic.com/ac/settings/landing/welcome_bumper_228x177_83da59aafc6204b23156c757e8e5f56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11" y="1118509"/>
            <a:ext cx="2743817" cy="21300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kinja-img.com/gawker-media/image/upload/s--hB7tvseo--/17mcm9c18x71np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160" y="4039737"/>
            <a:ext cx="2607168" cy="151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380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58352" y="583679"/>
            <a:ext cx="7274257" cy="5325802"/>
          </a:xfrm>
        </p:spPr>
        <p:txBody>
          <a:bodyPr>
            <a:normAutofit/>
          </a:bodyPr>
          <a:lstStyle/>
          <a:p>
            <a:endParaRPr lang="es-MX" dirty="0" smtClean="0"/>
          </a:p>
          <a:p>
            <a:r>
              <a:rPr lang="es-MX" b="1" u="sng" dirty="0" smtClean="0">
                <a:latin typeface="Agency FB" panose="020B0503020202020204" pitchFamily="34" charset="0"/>
              </a:rPr>
              <a:t>Google </a:t>
            </a:r>
            <a:r>
              <a:rPr lang="es-MX" b="1" u="sng" dirty="0" err="1">
                <a:latin typeface="Agency FB" panose="020B0503020202020204" pitchFamily="34" charset="0"/>
              </a:rPr>
              <a:t>AdWords</a:t>
            </a:r>
            <a:r>
              <a:rPr lang="es-MX" dirty="0">
                <a:latin typeface="Agency FB" panose="020B0503020202020204" pitchFamily="34" charset="0"/>
              </a:rPr>
              <a:t> es el programa que utiliza Google para ofrecer publicidad patrocinada a potenciales anunciantes</a:t>
            </a:r>
            <a:r>
              <a:rPr lang="es-MX" dirty="0" smtClean="0">
                <a:latin typeface="Agency FB" panose="020B0503020202020204" pitchFamily="34" charset="0"/>
              </a:rPr>
              <a:t>.</a:t>
            </a:r>
          </a:p>
          <a:p>
            <a:endParaRPr lang="es-MX" dirty="0">
              <a:latin typeface="Agency FB" panose="020B0503020202020204" pitchFamily="34" charset="0"/>
            </a:endParaRPr>
          </a:p>
          <a:p>
            <a:endParaRPr lang="es-MX" b="1" u="sng" dirty="0" smtClean="0">
              <a:latin typeface="Agency FB" panose="020B0503020202020204" pitchFamily="34" charset="0"/>
            </a:endParaRPr>
          </a:p>
          <a:p>
            <a:pPr algn="just"/>
            <a:r>
              <a:rPr lang="es-MX" b="1" u="sng" dirty="0" err="1" smtClean="0">
                <a:latin typeface="Agency FB" panose="020B0503020202020204" pitchFamily="34" charset="0"/>
              </a:rPr>
              <a:t>Blogger</a:t>
            </a:r>
            <a:r>
              <a:rPr lang="es-MX" dirty="0" smtClean="0">
                <a:latin typeface="Agency FB" panose="020B0503020202020204" pitchFamily="34" charset="0"/>
              </a:rPr>
              <a:t> </a:t>
            </a:r>
            <a:r>
              <a:rPr lang="es-MX" dirty="0">
                <a:latin typeface="Agency FB" panose="020B0503020202020204" pitchFamily="34" charset="0"/>
              </a:rPr>
              <a:t>es un servicio creado por </a:t>
            </a:r>
            <a:r>
              <a:rPr lang="es-MX" dirty="0" err="1">
                <a:latin typeface="Agency FB" panose="020B0503020202020204" pitchFamily="34" charset="0"/>
              </a:rPr>
              <a:t>Pyra</a:t>
            </a:r>
            <a:r>
              <a:rPr lang="es-MX" dirty="0">
                <a:latin typeface="Agency FB" panose="020B0503020202020204" pitchFamily="34" charset="0"/>
              </a:rPr>
              <a:t> </a:t>
            </a:r>
            <a:r>
              <a:rPr lang="es-MX" dirty="0" err="1">
                <a:latin typeface="Agency FB" panose="020B0503020202020204" pitchFamily="34" charset="0"/>
              </a:rPr>
              <a:t>Labs</a:t>
            </a:r>
            <a:r>
              <a:rPr lang="es-MX" dirty="0">
                <a:latin typeface="Agency FB" panose="020B0503020202020204" pitchFamily="34" charset="0"/>
              </a:rPr>
              <a:t>, y adquirido por Google en el año 2003, que permite crear y publicar una bitácora en línea. Para publicar contenidos, el usuario no tiene que escribir ningún código o instalar programas de servidor o de scripting.</a:t>
            </a:r>
            <a:endParaRPr lang="es-MX" dirty="0" smtClean="0">
              <a:latin typeface="Agency FB" panose="020B0503020202020204" pitchFamily="34" charset="0"/>
            </a:endParaRPr>
          </a:p>
        </p:txBody>
      </p:sp>
      <p:pic>
        <p:nvPicPr>
          <p:cNvPr id="3074" name="Picture 2" descr="http://www.trnetwork.com.mx/images/servicios/marketing/g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57" y="826200"/>
            <a:ext cx="3953158" cy="24927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loggingheat.com/wp-content/uploads/2015/02/blogg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12" y="3665971"/>
            <a:ext cx="4062340" cy="184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28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idx="1"/>
          </p:nvPr>
        </p:nvSpPr>
        <p:spPr>
          <a:xfrm>
            <a:off x="4935685" y="296623"/>
            <a:ext cx="5982524" cy="6172416"/>
          </a:xfrm>
        </p:spPr>
        <p:txBody>
          <a:bodyPr>
            <a:normAutofit/>
          </a:bodyPr>
          <a:lstStyle/>
          <a:p>
            <a:pPr algn="just"/>
            <a:endParaRPr lang="es-MX" b="1" u="sng" dirty="0" smtClean="0">
              <a:latin typeface="Agency FB" panose="020B0503020202020204" pitchFamily="34" charset="0"/>
            </a:endParaRPr>
          </a:p>
          <a:p>
            <a:pPr algn="just"/>
            <a:r>
              <a:rPr lang="es-MX" b="1" u="sng" dirty="0" smtClean="0">
                <a:latin typeface="Agency FB" panose="020B0503020202020204" pitchFamily="34" charset="0"/>
              </a:rPr>
              <a:t>Gmail para empresas: </a:t>
            </a:r>
            <a:r>
              <a:rPr lang="es-MX" dirty="0" smtClean="0">
                <a:latin typeface="Agency FB" panose="020B0503020202020204" pitchFamily="34" charset="0"/>
              </a:rPr>
              <a:t>Gmail para empresas ofrece una capacidad de almacenamiento de 30 GB por usuario usando el dominio de la empresa.</a:t>
            </a:r>
          </a:p>
          <a:p>
            <a:pPr algn="just"/>
            <a:endParaRPr lang="es-MX" b="1" dirty="0" smtClean="0">
              <a:latin typeface="Agency FB" panose="020B0503020202020204" pitchFamily="34" charset="0"/>
            </a:endParaRPr>
          </a:p>
          <a:p>
            <a:pPr algn="just"/>
            <a:endParaRPr lang="es-MX" b="1" dirty="0" smtClean="0">
              <a:latin typeface="Agency FB" panose="020B0503020202020204" pitchFamily="34" charset="0"/>
            </a:endParaRPr>
          </a:p>
          <a:p>
            <a:pPr algn="just"/>
            <a:endParaRPr lang="es-MX" b="1" dirty="0" smtClean="0">
              <a:latin typeface="Agency FB" panose="020B0503020202020204" pitchFamily="34" charset="0"/>
            </a:endParaRPr>
          </a:p>
          <a:p>
            <a:pPr algn="just"/>
            <a:endParaRPr lang="es-MX" b="1" dirty="0">
              <a:latin typeface="Agency FB" panose="020B0503020202020204" pitchFamily="34" charset="0"/>
            </a:endParaRPr>
          </a:p>
          <a:p>
            <a:pPr algn="just"/>
            <a:r>
              <a:rPr lang="es-MX" b="1" u="sng" dirty="0">
                <a:latin typeface="Agency FB" panose="020B0503020202020204" pitchFamily="34" charset="0"/>
              </a:rPr>
              <a:t>Google+</a:t>
            </a:r>
            <a:r>
              <a:rPr lang="es-MX" dirty="0">
                <a:latin typeface="Agency FB" panose="020B0503020202020204" pitchFamily="34" charset="0"/>
              </a:rPr>
              <a:t> es una red social que como cualquier </a:t>
            </a:r>
            <a:r>
              <a:rPr lang="es-MX" dirty="0" smtClean="0">
                <a:latin typeface="Agency FB" panose="020B0503020202020204" pitchFamily="34" charset="0"/>
              </a:rPr>
              <a:t>otra, </a:t>
            </a:r>
            <a:r>
              <a:rPr lang="es-MX" dirty="0">
                <a:latin typeface="Agency FB" panose="020B0503020202020204" pitchFamily="34" charset="0"/>
              </a:rPr>
              <a:t>permite interactuar con personas y compañías que puede clasificar en círculos de acuerdo a su afinidad o tipo de relación que mantenga con cada uno.</a:t>
            </a:r>
            <a:endParaRPr lang="es-MX" b="1" dirty="0">
              <a:latin typeface="Agency FB" panose="020B0503020202020204" pitchFamily="34" charset="0"/>
            </a:endParaRPr>
          </a:p>
        </p:txBody>
      </p:sp>
      <p:pic>
        <p:nvPicPr>
          <p:cNvPr id="11" name="Imagen 10"/>
          <p:cNvPicPr>
            <a:picLocks noChangeAspect="1"/>
          </p:cNvPicPr>
          <p:nvPr/>
        </p:nvPicPr>
        <p:blipFill>
          <a:blip r:embed="rId2"/>
          <a:stretch>
            <a:fillRect/>
          </a:stretch>
        </p:blipFill>
        <p:spPr>
          <a:xfrm>
            <a:off x="1207239" y="459489"/>
            <a:ext cx="2040928" cy="2040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descr="http://www.brandspark.gr/img/icons/goog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503" y="4030639"/>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662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9558" y="805218"/>
            <a:ext cx="5867400" cy="5494575"/>
          </a:xfrm>
        </p:spPr>
        <p:txBody>
          <a:bodyPr/>
          <a:lstStyle/>
          <a:p>
            <a:pPr algn="just"/>
            <a:r>
              <a:rPr lang="es-MX" b="1" dirty="0">
                <a:latin typeface="Agency FB" panose="020B0503020202020204" pitchFamily="34" charset="0"/>
              </a:rPr>
              <a:t>Google Calendar: </a:t>
            </a:r>
            <a:r>
              <a:rPr lang="es-MX" dirty="0">
                <a:latin typeface="Agency FB" panose="020B0503020202020204" pitchFamily="34" charset="0"/>
              </a:rPr>
              <a:t>Una aplicación de calendario 100% Web que permite a los empleados trabajar en conjunto de manera eficiente mientras que ayuda a minimizar los costos y los problemas con TI.</a:t>
            </a:r>
          </a:p>
          <a:p>
            <a:endParaRPr lang="es-MX" dirty="0" smtClean="0"/>
          </a:p>
          <a:p>
            <a:endParaRPr lang="es-MX" dirty="0"/>
          </a:p>
          <a:p>
            <a:pPr algn="just"/>
            <a:r>
              <a:rPr lang="es-MX" b="1" u="sng" dirty="0">
                <a:latin typeface="Agency FB" panose="020B0503020202020204" pitchFamily="34" charset="0"/>
              </a:rPr>
              <a:t>Google </a:t>
            </a:r>
            <a:r>
              <a:rPr lang="es-MX" b="1" u="sng" dirty="0" err="1">
                <a:latin typeface="Agency FB" panose="020B0503020202020204" pitchFamily="34" charset="0"/>
              </a:rPr>
              <a:t>Checkout</a:t>
            </a:r>
            <a:r>
              <a:rPr lang="es-MX" b="1" u="sng" dirty="0">
                <a:latin typeface="Agency FB" panose="020B0503020202020204" pitchFamily="34" charset="0"/>
              </a:rPr>
              <a:t> </a:t>
            </a:r>
            <a:r>
              <a:rPr lang="es-MX" dirty="0" smtClean="0">
                <a:latin typeface="Agency FB" panose="020B0503020202020204" pitchFamily="34" charset="0"/>
              </a:rPr>
              <a:t>Es un </a:t>
            </a:r>
            <a:r>
              <a:rPr lang="es-MX" dirty="0">
                <a:latin typeface="Agency FB" panose="020B0503020202020204" pitchFamily="34" charset="0"/>
              </a:rPr>
              <a:t>servicio de pagos en línea seguro que es proporcionado gratuitamente por Google, y que a su vez permite simplificar el proceso de pago por la compras en línea. </a:t>
            </a:r>
          </a:p>
        </p:txBody>
      </p:sp>
      <p:pic>
        <p:nvPicPr>
          <p:cNvPr id="4" name="Imagen 3"/>
          <p:cNvPicPr>
            <a:picLocks noChangeAspect="1"/>
          </p:cNvPicPr>
          <p:nvPr/>
        </p:nvPicPr>
        <p:blipFill>
          <a:blip r:embed="rId2"/>
          <a:stretch>
            <a:fillRect/>
          </a:stretch>
        </p:blipFill>
        <p:spPr>
          <a:xfrm>
            <a:off x="8319152" y="805218"/>
            <a:ext cx="1984907" cy="1984907"/>
          </a:xfrm>
          <a:prstGeom prst="rect">
            <a:avLst/>
          </a:prstGeom>
          <a:ln>
            <a:noFill/>
          </a:ln>
          <a:effectLst>
            <a:outerShdw blurRad="292100" dist="139700" dir="2700000" algn="tl" rotWithShape="0">
              <a:srgbClr val="333333">
                <a:alpha val="65000"/>
              </a:srgbClr>
            </a:outerShdw>
          </a:effectLst>
        </p:spPr>
      </p:pic>
      <p:pic>
        <p:nvPicPr>
          <p:cNvPr id="5122" name="Picture 2" descr="http://www.hikashop.com/images/payment/googlechecko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652" y="3261815"/>
            <a:ext cx="2814578" cy="281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18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5119" y="788395"/>
            <a:ext cx="5112224" cy="5339450"/>
          </a:xfrm>
        </p:spPr>
        <p:txBody>
          <a:bodyPr/>
          <a:lstStyle/>
          <a:p>
            <a:pPr algn="just"/>
            <a:r>
              <a:rPr lang="es-MX" b="1" u="sng" dirty="0">
                <a:latin typeface="Agency FB" panose="020B0503020202020204" pitchFamily="34" charset="0"/>
              </a:rPr>
              <a:t>Google </a:t>
            </a:r>
            <a:r>
              <a:rPr lang="es-MX" b="1" u="sng" dirty="0" err="1">
                <a:latin typeface="Agency FB" panose="020B0503020202020204" pitchFamily="34" charset="0"/>
              </a:rPr>
              <a:t>Code</a:t>
            </a:r>
            <a:r>
              <a:rPr lang="es-MX" b="1" u="sng" dirty="0">
                <a:latin typeface="Agency FB" panose="020B0503020202020204" pitchFamily="34" charset="0"/>
              </a:rPr>
              <a:t> </a:t>
            </a:r>
            <a:r>
              <a:rPr lang="es-MX" dirty="0">
                <a:latin typeface="Agency FB" panose="020B0503020202020204" pitchFamily="34" charset="0"/>
              </a:rPr>
              <a:t>es un sitio de Google para desarrolladores interesados en el desarrollo Google-</a:t>
            </a:r>
            <a:r>
              <a:rPr lang="es-MX" dirty="0" err="1">
                <a:latin typeface="Agency FB" panose="020B0503020202020204" pitchFamily="34" charset="0"/>
              </a:rPr>
              <a:t>related</a:t>
            </a:r>
            <a:r>
              <a:rPr lang="es-MX" dirty="0">
                <a:latin typeface="Agency FB" panose="020B0503020202020204" pitchFamily="34" charset="0"/>
              </a:rPr>
              <a:t>/open-</a:t>
            </a:r>
            <a:r>
              <a:rPr lang="es-MX" dirty="0" err="1">
                <a:latin typeface="Agency FB" panose="020B0503020202020204" pitchFamily="34" charset="0"/>
              </a:rPr>
              <a:t>source</a:t>
            </a:r>
            <a:r>
              <a:rPr lang="es-MX" dirty="0">
                <a:latin typeface="Agency FB" panose="020B0503020202020204" pitchFamily="34" charset="0"/>
              </a:rPr>
              <a:t>. El sitio contiene códigos fuente abiertos, una lista de sus servicios de apoyo público y API</a:t>
            </a:r>
            <a:r>
              <a:rPr lang="es-MX" dirty="0" smtClean="0">
                <a:latin typeface="Agency FB" panose="020B0503020202020204" pitchFamily="34" charset="0"/>
              </a:rPr>
              <a:t>.</a:t>
            </a:r>
          </a:p>
          <a:p>
            <a:pPr algn="just"/>
            <a:endParaRPr lang="es-MX" dirty="0">
              <a:latin typeface="Agency FB" panose="020B0503020202020204" pitchFamily="34" charset="0"/>
            </a:endParaRPr>
          </a:p>
          <a:p>
            <a:pPr algn="just"/>
            <a:r>
              <a:rPr lang="es-MX" b="1" u="sng" dirty="0">
                <a:latin typeface="Agency FB" panose="020B0503020202020204" pitchFamily="34" charset="0"/>
              </a:rPr>
              <a:t>Google </a:t>
            </a:r>
            <a:r>
              <a:rPr lang="es-MX" b="1" u="sng" dirty="0" err="1">
                <a:latin typeface="Agency FB" panose="020B0503020202020204" pitchFamily="34" charset="0"/>
              </a:rPr>
              <a:t>Docs</a:t>
            </a:r>
            <a:r>
              <a:rPr lang="es-MX" b="1" u="sng" dirty="0">
                <a:latin typeface="Agency FB" panose="020B0503020202020204" pitchFamily="34" charset="0"/>
              </a:rPr>
              <a:t>: </a:t>
            </a:r>
            <a:r>
              <a:rPr lang="es-MX" dirty="0">
                <a:latin typeface="Agency FB" panose="020B0503020202020204" pitchFamily="34" charset="0"/>
              </a:rPr>
              <a:t>Documentos, hojas de cálculo, presentaciones y formas basados en la Web para permitir a los usuarios editar archivos simultáneamente y disponer siempre de la versión más reciente.</a:t>
            </a:r>
          </a:p>
          <a:p>
            <a:endParaRPr lang="es-MX" dirty="0" smtClean="0">
              <a:latin typeface="Agency FB" panose="020B0503020202020204" pitchFamily="34" charset="0"/>
            </a:endParaRPr>
          </a:p>
          <a:p>
            <a:endParaRPr lang="es-MX" dirty="0">
              <a:latin typeface="Agency FB" panose="020B0503020202020204" pitchFamily="34" charset="0"/>
            </a:endParaRPr>
          </a:p>
          <a:p>
            <a:endParaRPr lang="es-MX" dirty="0">
              <a:latin typeface="Agency FB" panose="020B0503020202020204" pitchFamily="34" charset="0"/>
            </a:endParaRPr>
          </a:p>
        </p:txBody>
      </p:sp>
      <p:pic>
        <p:nvPicPr>
          <p:cNvPr id="6146" name="Picture 2" descr="http://www.userlogos.org/files/logos/ingalls/googleco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987" y="-144463"/>
            <a:ext cx="5126109" cy="38445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iconarchive.com/download/i94405/bokehlicia/captiva/web-google-docs.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6" descr="http://www.iconarchive.com/download/i89672/alecive/flatwoken/Apps-Google-Drive-Docs.ico"/>
          <p:cNvSpPr>
            <a:spLocks noChangeAspect="1" noChangeArrowheads="1"/>
          </p:cNvSpPr>
          <p:nvPr/>
        </p:nvSpPr>
        <p:spPr bwMode="auto">
          <a:xfrm>
            <a:off x="7568584" y="475735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152" name="Picture 8" descr="http://wp.nyu.edu/fas-edtech/wp-content/uploads/sites/354/2015/03/Docs-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170" y="3813288"/>
            <a:ext cx="2497741" cy="2497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506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1379</Words>
  <Application>Microsoft Office PowerPoint</Application>
  <PresentationFormat>Panorámica</PresentationFormat>
  <Paragraphs>77</Paragraphs>
  <Slides>21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Agency FB</vt:lpstr>
      <vt:lpstr>Aharoni</vt:lpstr>
      <vt:lpstr>Arial</vt:lpstr>
      <vt:lpstr>Britannic Bold</vt:lpstr>
      <vt:lpstr>Calibri</vt:lpstr>
      <vt:lpstr>Calibri Light</vt:lpstr>
      <vt:lpstr>Juice ITC</vt:lpstr>
      <vt:lpstr>Tema de Office</vt:lpstr>
      <vt:lpstr>Presentación de PowerPoint</vt:lpstr>
      <vt:lpstr>Google Apps  ¿Qué son?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Después de crear una cuenta de Google, los usuarios pueden agregar otras aplicaciones de Google. La configuración de la cuenta se  almacena en un lugar, pero muchas aplicaciones pueden almacenar sus propios ajustes.</vt:lpstr>
      <vt:lpstr>Referencias</vt:lpstr>
      <vt:lpstr>Gracias  por su  atención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elena cruz mejia</dc:creator>
  <cp:lastModifiedBy>Josue</cp:lastModifiedBy>
  <cp:revision>29</cp:revision>
  <dcterms:created xsi:type="dcterms:W3CDTF">2015-10-23T22:22:25Z</dcterms:created>
  <dcterms:modified xsi:type="dcterms:W3CDTF">2015-10-24T14:48:09Z</dcterms:modified>
</cp:coreProperties>
</file>